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9" r:id="rId4"/>
    <p:sldId id="257" r:id="rId5"/>
    <p:sldId id="269" r:id="rId6"/>
    <p:sldId id="258" r:id="rId7"/>
    <p:sldId id="260" r:id="rId8"/>
    <p:sldId id="261" r:id="rId9"/>
    <p:sldId id="263" r:id="rId10"/>
    <p:sldId id="262" r:id="rId11"/>
    <p:sldId id="264" r:id="rId12"/>
    <p:sldId id="271" r:id="rId13"/>
    <p:sldId id="272" r:id="rId14"/>
    <p:sldId id="266" r:id="rId15"/>
    <p:sldId id="265" r:id="rId16"/>
  </p:sldIdLst>
  <p:sldSz cx="18288000" cy="10287000"/>
  <p:notesSz cx="6858000" cy="9144000"/>
  <p:embeddedFontLst>
    <p:embeddedFont>
      <p:font typeface="Bahnschrift SemiBold SemiConden" panose="020B0502040204020203" pitchFamily="34" charset="0"/>
      <p:bold r:id="rId18"/>
    </p:embeddedFont>
    <p:embeddedFont>
      <p:font typeface="Bell MT" panose="02020503060305020303" pitchFamily="18" charset="0"/>
      <p:regular r:id="rId19"/>
      <p:bold r:id="rId20"/>
      <p:italic r:id="rId21"/>
    </p:embeddedFont>
    <p:embeddedFont>
      <p:font typeface="Bodoni MT" panose="02070603080606020203" pitchFamily="18" charset="0"/>
      <p:regular r:id="rId22"/>
      <p:bold r:id="rId23"/>
      <p:italic r:id="rId24"/>
      <p:boldItalic r:id="rId25"/>
    </p:embeddedFont>
    <p:embeddedFont>
      <p:font typeface="Garet" panose="020B0604020202020204" charset="0"/>
      <p:regular r:id="rId26"/>
    </p:embeddedFont>
    <p:embeddedFont>
      <p:font typeface="Garet Bold" panose="020B0604020202020204" charset="0"/>
      <p:regular r:id="rId27"/>
    </p:embeddedFont>
    <p:embeddedFont>
      <p:font typeface="Merriweather" panose="00000500000000000000" pitchFamily="2" charset="0"/>
      <p:regular r:id="rId28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TXihei" panose="02010600040101010101" pitchFamily="2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7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E019D-655C-4A80-861B-7DF0205C216C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DADA8-6EA4-4657-A4F0-FE649B09FC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82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552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  <a:gs pos="0">
              <a:schemeClr val="tx1">
                <a:lumMod val="50000"/>
                <a:lumOff val="50000"/>
              </a:schemeClr>
            </a:gs>
            <a:gs pos="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8.sv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10" Type="http://schemas.openxmlformats.org/officeDocument/2006/relationships/image" Target="../media/image21.jp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10" Type="http://schemas.openxmlformats.org/officeDocument/2006/relationships/image" Target="../media/image28.jp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2327" flipH="1">
            <a:off x="-1633813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6744" flipV="1">
            <a:off x="12281842" y="-3234705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8325" y="3703311"/>
            <a:ext cx="12951349" cy="20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6600" b="1" dirty="0">
                <a:solidFill>
                  <a:srgbClr val="3F3D3E"/>
                </a:solidFill>
                <a:latin typeface="Bahnschrift SemiBold SemiConden" panose="020B0502040204020203" pitchFamily="34" charset="0"/>
                <a:ea typeface="Alexandria Bold"/>
                <a:cs typeface="Alexandria Bold"/>
                <a:sym typeface="Alexandria Bold"/>
              </a:rPr>
              <a:t>ECOMANIA 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4456" y="5740765"/>
            <a:ext cx="10162036" cy="77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 dirty="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By TECH TITANS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259553" y="8123198"/>
            <a:ext cx="7671848" cy="772317"/>
            <a:chOff x="0" y="0"/>
            <a:chExt cx="1238538" cy="185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8537" cy="185715"/>
            </a:xfrm>
            <a:custGeom>
              <a:avLst/>
              <a:gdLst/>
              <a:ahLst/>
              <a:cxnLst/>
              <a:rect l="l" t="t" r="r" b="b"/>
              <a:pathLst>
                <a:path w="1238537" h="185715">
                  <a:moveTo>
                    <a:pt x="92858" y="0"/>
                  </a:moveTo>
                  <a:lnTo>
                    <a:pt x="1145680" y="0"/>
                  </a:lnTo>
                  <a:cubicBezTo>
                    <a:pt x="1196964" y="0"/>
                    <a:pt x="1238537" y="41574"/>
                    <a:pt x="1238537" y="92858"/>
                  </a:cubicBezTo>
                  <a:lnTo>
                    <a:pt x="1238537" y="92858"/>
                  </a:lnTo>
                  <a:cubicBezTo>
                    <a:pt x="1238537" y="117485"/>
                    <a:pt x="1228754" y="141104"/>
                    <a:pt x="1211340" y="158518"/>
                  </a:cubicBezTo>
                  <a:cubicBezTo>
                    <a:pt x="1193926" y="175932"/>
                    <a:pt x="1170307" y="185715"/>
                    <a:pt x="1145680" y="185715"/>
                  </a:cubicBezTo>
                  <a:lnTo>
                    <a:pt x="92858" y="185715"/>
                  </a:lnTo>
                  <a:cubicBezTo>
                    <a:pt x="68230" y="185715"/>
                    <a:pt x="44612" y="175932"/>
                    <a:pt x="27197" y="158518"/>
                  </a:cubicBezTo>
                  <a:cubicBezTo>
                    <a:pt x="9783" y="141104"/>
                    <a:pt x="0" y="117485"/>
                    <a:pt x="0" y="92858"/>
                  </a:cubicBezTo>
                  <a:lnTo>
                    <a:pt x="0" y="92858"/>
                  </a:lnTo>
                  <a:cubicBezTo>
                    <a:pt x="0" y="68230"/>
                    <a:pt x="9783" y="44612"/>
                    <a:pt x="27197" y="27197"/>
                  </a:cubicBezTo>
                  <a:cubicBezTo>
                    <a:pt x="44612" y="9783"/>
                    <a:pt x="68230" y="0"/>
                    <a:pt x="92858" y="0"/>
                  </a:cubicBezTo>
                  <a:close/>
                </a:path>
              </a:pathLst>
            </a:custGeom>
            <a:solidFill>
              <a:srgbClr val="545454"/>
            </a:solidFill>
            <a:ln w="38100" cap="rnd">
              <a:solidFill>
                <a:srgbClr val="54545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38538" cy="223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59553" y="8281083"/>
            <a:ext cx="7768891" cy="536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Gamifying Environmental Education</a:t>
            </a:r>
            <a:endParaRPr lang="en-US" sz="3068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17457" y="-20096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E55C6E-885F-17F3-B4A9-850ECCC873DE}"/>
              </a:ext>
            </a:extLst>
          </p:cNvPr>
          <p:cNvSpPr/>
          <p:nvPr/>
        </p:nvSpPr>
        <p:spPr>
          <a:xfrm>
            <a:off x="2133600" y="571500"/>
            <a:ext cx="132092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5400" b="1" dirty="0"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Learn &amp; Earn: Knowledge for a Better Planet</a:t>
            </a:r>
            <a:endParaRPr lang="en-US" sz="5400" dirty="0">
              <a:latin typeface="Bodoni MT" panose="02070603080606020203" pitchFamily="18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BEFFC94-0C3C-4881-7F76-E68B4AC9C216}"/>
              </a:ext>
            </a:extLst>
          </p:cNvPr>
          <p:cNvSpPr/>
          <p:nvPr/>
        </p:nvSpPr>
        <p:spPr>
          <a:xfrm>
            <a:off x="1242907" y="5319755"/>
            <a:ext cx="6597015" cy="1636643"/>
          </a:xfrm>
          <a:prstGeom prst="roundRect">
            <a:avLst>
              <a:gd name="adj" fmla="val 5706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53CA06C-4B34-3BF3-AB2E-7F58F3166A7A}"/>
              </a:ext>
            </a:extLst>
          </p:cNvPr>
          <p:cNvSpPr/>
          <p:nvPr/>
        </p:nvSpPr>
        <p:spPr>
          <a:xfrm>
            <a:off x="1445909" y="5522757"/>
            <a:ext cx="391453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Engaging Video Modules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237B5E0-5711-B397-0AB9-AF191BEE8D1F}"/>
              </a:ext>
            </a:extLst>
          </p:cNvPr>
          <p:cNvSpPr/>
          <p:nvPr/>
        </p:nvSpPr>
        <p:spPr>
          <a:xfrm>
            <a:off x="1445909" y="5961621"/>
            <a:ext cx="588656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Explore critical environmental topics through bite-sized, digestible video content.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1F70008-C004-B2BF-5B80-1BD2789770DE}"/>
              </a:ext>
            </a:extLst>
          </p:cNvPr>
          <p:cNvSpPr/>
          <p:nvPr/>
        </p:nvSpPr>
        <p:spPr>
          <a:xfrm>
            <a:off x="9931108" y="5319755"/>
            <a:ext cx="6597015" cy="163664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61E676EE-D545-448C-11C4-45C6EE5A0D80}"/>
              </a:ext>
            </a:extLst>
          </p:cNvPr>
          <p:cNvSpPr/>
          <p:nvPr/>
        </p:nvSpPr>
        <p:spPr>
          <a:xfrm>
            <a:off x="7839922" y="5319755"/>
            <a:ext cx="22860" cy="1494473"/>
          </a:xfrm>
          <a:prstGeom prst="roundRect">
            <a:avLst>
              <a:gd name="adj" fmla="val 373005"/>
            </a:avLst>
          </a:prstGeom>
          <a:solidFill>
            <a:srgbClr val="BCDBD4"/>
          </a:solidFill>
          <a:ln/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B90CE83-E4A7-3C4B-640C-8C3DADB3F6D7}"/>
              </a:ext>
            </a:extLst>
          </p:cNvPr>
          <p:cNvSpPr/>
          <p:nvPr/>
        </p:nvSpPr>
        <p:spPr>
          <a:xfrm>
            <a:off x="10159232" y="5515797"/>
            <a:ext cx="307038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Interactive Quizzes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030B127F-BDCB-005A-2D8D-EA060F10ABB1}"/>
              </a:ext>
            </a:extLst>
          </p:cNvPr>
          <p:cNvSpPr/>
          <p:nvPr/>
        </p:nvSpPr>
        <p:spPr>
          <a:xfrm>
            <a:off x="10159232" y="5954661"/>
            <a:ext cx="588656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Test your knowledge and earn Eco Points with fun, interactive quizzes after each module.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2310DE22-B5DD-7622-0E5E-51C7396F6225}"/>
              </a:ext>
            </a:extLst>
          </p:cNvPr>
          <p:cNvSpPr/>
          <p:nvPr/>
        </p:nvSpPr>
        <p:spPr>
          <a:xfrm>
            <a:off x="1766676" y="7618848"/>
            <a:ext cx="6597015" cy="149447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03D2F8AD-73DB-4562-87FE-604D0957DB30}"/>
              </a:ext>
            </a:extLst>
          </p:cNvPr>
          <p:cNvSpPr/>
          <p:nvPr/>
        </p:nvSpPr>
        <p:spPr>
          <a:xfrm>
            <a:off x="1242907" y="6814228"/>
            <a:ext cx="6597015" cy="22860"/>
          </a:xfrm>
          <a:prstGeom prst="roundRect">
            <a:avLst>
              <a:gd name="adj" fmla="val 373005"/>
            </a:avLst>
          </a:prstGeom>
          <a:solidFill>
            <a:srgbClr val="BCDBD4"/>
          </a:solidFill>
          <a:ln/>
        </p:spPr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2C35741-4964-5DCE-8FA9-D08EA647A6B1}"/>
              </a:ext>
            </a:extLst>
          </p:cNvPr>
          <p:cNvSpPr/>
          <p:nvPr/>
        </p:nvSpPr>
        <p:spPr>
          <a:xfrm>
            <a:off x="1969678" y="7821849"/>
            <a:ext cx="313301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Completion Badges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E2DBDC6D-DB17-F928-3B59-E1FBE78D079C}"/>
              </a:ext>
            </a:extLst>
          </p:cNvPr>
          <p:cNvSpPr/>
          <p:nvPr/>
        </p:nvSpPr>
        <p:spPr>
          <a:xfrm>
            <a:off x="1969678" y="8260713"/>
            <a:ext cx="588656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Collect badges for mastering new topics, celebrating your learning milestones.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3EB73B63-6C07-4BC9-2AE0-9DB0B5225CAE}"/>
              </a:ext>
            </a:extLst>
          </p:cNvPr>
          <p:cNvSpPr/>
          <p:nvPr/>
        </p:nvSpPr>
        <p:spPr>
          <a:xfrm>
            <a:off x="9324939" y="7612195"/>
            <a:ext cx="6597015" cy="149447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1EBFE660-6D5C-AB48-909B-5D0AE3F959E7}"/>
              </a:ext>
            </a:extLst>
          </p:cNvPr>
          <p:cNvSpPr/>
          <p:nvPr/>
        </p:nvSpPr>
        <p:spPr>
          <a:xfrm>
            <a:off x="9324939" y="7612195"/>
            <a:ext cx="22860" cy="1494473"/>
          </a:xfrm>
          <a:prstGeom prst="roundRect">
            <a:avLst>
              <a:gd name="adj" fmla="val 373005"/>
            </a:avLst>
          </a:prstGeom>
          <a:solidFill>
            <a:srgbClr val="BCDBD4"/>
          </a:solidFill>
          <a:ln/>
        </p:spPr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394E0BA5-9112-56AB-96CA-B698ACD501C5}"/>
              </a:ext>
            </a:extLst>
          </p:cNvPr>
          <p:cNvSpPr/>
          <p:nvPr/>
        </p:nvSpPr>
        <p:spPr>
          <a:xfrm>
            <a:off x="9931108" y="6934213"/>
            <a:ext cx="6597015" cy="22860"/>
          </a:xfrm>
          <a:prstGeom prst="roundRect">
            <a:avLst>
              <a:gd name="adj" fmla="val 373005"/>
            </a:avLst>
          </a:prstGeom>
          <a:solidFill>
            <a:srgbClr val="BCDBD4"/>
          </a:solidFill>
          <a:ln/>
        </p:spPr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1048C8A6-165C-CFBC-93F9-1CC58071F06C}"/>
              </a:ext>
            </a:extLst>
          </p:cNvPr>
          <p:cNvSpPr/>
          <p:nvPr/>
        </p:nvSpPr>
        <p:spPr>
          <a:xfrm>
            <a:off x="9832383" y="7815196"/>
            <a:ext cx="454771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Personalized Learning Paths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A6BE3DF2-6FDC-1165-29FA-B1A8E0EEAFE5}"/>
              </a:ext>
            </a:extLst>
          </p:cNvPr>
          <p:cNvSpPr/>
          <p:nvPr/>
        </p:nvSpPr>
        <p:spPr>
          <a:xfrm>
            <a:off x="9832383" y="8254060"/>
            <a:ext cx="588656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Experience an adaptive curriculum that adjusts to your learning style and progress.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072093-58DF-A2A6-5D65-354B2AA7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35" y="1698724"/>
            <a:ext cx="12192000" cy="3228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3" grpId="0" animBg="1"/>
      <p:bldP spid="14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Bell MT" panose="02020503060305020303" pitchFamily="18" charset="0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DFFEFFC-3AAB-B122-8023-44CB93416190}"/>
              </a:ext>
            </a:extLst>
          </p:cNvPr>
          <p:cNvSpPr/>
          <p:nvPr/>
        </p:nvSpPr>
        <p:spPr>
          <a:xfrm>
            <a:off x="667107" y="1035537"/>
            <a:ext cx="17221200" cy="1280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5400" b="1" dirty="0">
                <a:latin typeface="STXihei" panose="02010600040101010101" pitchFamily="2" charset="-122"/>
                <a:ea typeface="STXihei" panose="02010600040101010101" pitchFamily="2" charset="-122"/>
                <a:cs typeface="Unbounded Bold" pitchFamily="34" charset="-120"/>
              </a:rPr>
              <a:t> Revenue Model</a:t>
            </a:r>
          </a:p>
          <a:p>
            <a:pPr marL="0" indent="0" algn="ctr">
              <a:lnSpc>
                <a:spcPts val="4950"/>
              </a:lnSpc>
              <a:buNone/>
            </a:pPr>
            <a:r>
              <a:rPr lang="en-US" sz="5400" b="1" dirty="0">
                <a:latin typeface="STXihei" panose="02010600040101010101" pitchFamily="2" charset="-122"/>
                <a:ea typeface="STXihei" panose="02010600040101010101" pitchFamily="2" charset="-122"/>
                <a:cs typeface="Unbounded Bold" pitchFamily="34" charset="-120"/>
              </a:rPr>
              <a:t>: Eco-Education E-Learning Platform</a:t>
            </a:r>
            <a:endParaRPr lang="en-US" sz="54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C6A68D3-C4BD-AF92-993B-2713A9F4E946}"/>
              </a:ext>
            </a:extLst>
          </p:cNvPr>
          <p:cNvSpPr/>
          <p:nvPr/>
        </p:nvSpPr>
        <p:spPr>
          <a:xfrm>
            <a:off x="2667000" y="3471268"/>
            <a:ext cx="6510099" cy="1806535"/>
          </a:xfrm>
          <a:prstGeom prst="roundRect">
            <a:avLst>
              <a:gd name="adj" fmla="val 6074"/>
            </a:avLst>
          </a:prstGeom>
          <a:solidFill>
            <a:srgbClr val="FFFFFF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7383861-492A-C4F7-23E6-752C9C3F4335}"/>
              </a:ext>
            </a:extLst>
          </p:cNvPr>
          <p:cNvSpPr/>
          <p:nvPr/>
        </p:nvSpPr>
        <p:spPr>
          <a:xfrm>
            <a:off x="2667000" y="3448408"/>
            <a:ext cx="6510099" cy="91440"/>
          </a:xfrm>
          <a:prstGeom prst="roundRect">
            <a:avLst>
              <a:gd name="adj" fmla="val 92464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5BE7B3F7-19D8-25FB-B60B-93A60ACB757F}"/>
              </a:ext>
            </a:extLst>
          </p:cNvPr>
          <p:cNvSpPr/>
          <p:nvPr/>
        </p:nvSpPr>
        <p:spPr>
          <a:xfrm>
            <a:off x="5620107" y="3169325"/>
            <a:ext cx="603885" cy="603885"/>
          </a:xfrm>
          <a:prstGeom prst="roundRect">
            <a:avLst>
              <a:gd name="adj" fmla="val 15142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800EE56-69A3-1ABA-37F8-1A71DDA86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320" y="3320296"/>
            <a:ext cx="241459" cy="301943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1E6711EB-0707-1650-C92A-A01685EEDC8C}"/>
              </a:ext>
            </a:extLst>
          </p:cNvPr>
          <p:cNvSpPr/>
          <p:nvPr/>
        </p:nvSpPr>
        <p:spPr>
          <a:xfrm>
            <a:off x="2891075" y="3974426"/>
            <a:ext cx="421374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Licensing with Institutions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09202BED-A4BE-7F6E-91B9-305D11FFDFC7}"/>
              </a:ext>
            </a:extLst>
          </p:cNvPr>
          <p:cNvSpPr/>
          <p:nvPr/>
        </p:nvSpPr>
        <p:spPr>
          <a:xfrm>
            <a:off x="2891075" y="4409599"/>
            <a:ext cx="606194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Partner with schools, colleges &amp; universities for platform access via annual licensing agreements.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4B77EA55-E288-94B9-E0D2-80574BEF8F36}"/>
              </a:ext>
            </a:extLst>
          </p:cNvPr>
          <p:cNvSpPr/>
          <p:nvPr/>
        </p:nvSpPr>
        <p:spPr>
          <a:xfrm>
            <a:off x="9378315" y="3471268"/>
            <a:ext cx="6510099" cy="1806535"/>
          </a:xfrm>
          <a:prstGeom prst="roundRect">
            <a:avLst>
              <a:gd name="adj" fmla="val 6074"/>
            </a:avLst>
          </a:prstGeom>
          <a:solidFill>
            <a:srgbClr val="FFFFFF"/>
          </a:solidFill>
          <a:ln/>
        </p:spPr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D417D17C-D28E-E411-53D6-AEA87F244318}"/>
              </a:ext>
            </a:extLst>
          </p:cNvPr>
          <p:cNvSpPr/>
          <p:nvPr/>
        </p:nvSpPr>
        <p:spPr>
          <a:xfrm>
            <a:off x="9378315" y="3448408"/>
            <a:ext cx="6510099" cy="91440"/>
          </a:xfrm>
          <a:prstGeom prst="roundRect">
            <a:avLst>
              <a:gd name="adj" fmla="val 92464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D78A0E14-CE29-C4FC-382C-2398FF96853B}"/>
              </a:ext>
            </a:extLst>
          </p:cNvPr>
          <p:cNvSpPr/>
          <p:nvPr/>
        </p:nvSpPr>
        <p:spPr>
          <a:xfrm>
            <a:off x="12331422" y="3169325"/>
            <a:ext cx="603885" cy="603885"/>
          </a:xfrm>
          <a:prstGeom prst="roundRect">
            <a:avLst>
              <a:gd name="adj" fmla="val 15142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F1309E30-E51F-EF69-E5F8-FD4ED4BC6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2635" y="3320296"/>
            <a:ext cx="241459" cy="301943"/>
          </a:xfrm>
          <a:prstGeom prst="rect">
            <a:avLst/>
          </a:prstGeom>
        </p:spPr>
      </p:pic>
      <p:sp>
        <p:nvSpPr>
          <p:cNvPr id="17" name="Text 9">
            <a:extLst>
              <a:ext uri="{FF2B5EF4-FFF2-40B4-BE49-F238E27FC236}">
                <a16:creationId xmlns:a16="http://schemas.microsoft.com/office/drawing/2014/main" id="{36B8AB0C-BC68-42B4-2BFD-D7A9E1AE71AA}"/>
              </a:ext>
            </a:extLst>
          </p:cNvPr>
          <p:cNvSpPr/>
          <p:nvPr/>
        </p:nvSpPr>
        <p:spPr>
          <a:xfrm>
            <a:off x="9602390" y="3974426"/>
            <a:ext cx="299382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Paid Certifications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819354D4-4318-F2DE-C830-9A7A260AAF3F}"/>
              </a:ext>
            </a:extLst>
          </p:cNvPr>
          <p:cNvSpPr/>
          <p:nvPr/>
        </p:nvSpPr>
        <p:spPr>
          <a:xfrm>
            <a:off x="9602390" y="4409599"/>
            <a:ext cx="606194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Offer tiered certification programs on environmental topics to learners seeking credentials.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9" name="Shape 11">
            <a:extLst>
              <a:ext uri="{FF2B5EF4-FFF2-40B4-BE49-F238E27FC236}">
                <a16:creationId xmlns:a16="http://schemas.microsoft.com/office/drawing/2014/main" id="{02CB88FD-3AEC-1528-C549-2D62BD8B8303}"/>
              </a:ext>
            </a:extLst>
          </p:cNvPr>
          <p:cNvSpPr/>
          <p:nvPr/>
        </p:nvSpPr>
        <p:spPr>
          <a:xfrm>
            <a:off x="2667000" y="5780961"/>
            <a:ext cx="6510099" cy="1806535"/>
          </a:xfrm>
          <a:prstGeom prst="roundRect">
            <a:avLst>
              <a:gd name="adj" fmla="val 6074"/>
            </a:avLst>
          </a:prstGeom>
          <a:solidFill>
            <a:srgbClr val="FFFFFF"/>
          </a:solidFill>
          <a:ln/>
        </p:spPr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0A9B31FB-9711-C0BF-6C87-E6083F92D975}"/>
              </a:ext>
            </a:extLst>
          </p:cNvPr>
          <p:cNvSpPr/>
          <p:nvPr/>
        </p:nvSpPr>
        <p:spPr>
          <a:xfrm>
            <a:off x="2667000" y="5758101"/>
            <a:ext cx="6510099" cy="91440"/>
          </a:xfrm>
          <a:prstGeom prst="roundRect">
            <a:avLst>
              <a:gd name="adj" fmla="val 92464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8A6E3057-169A-1130-5DD7-23D88436D641}"/>
              </a:ext>
            </a:extLst>
          </p:cNvPr>
          <p:cNvSpPr/>
          <p:nvPr/>
        </p:nvSpPr>
        <p:spPr>
          <a:xfrm>
            <a:off x="5620107" y="5479019"/>
            <a:ext cx="603885" cy="603885"/>
          </a:xfrm>
          <a:prstGeom prst="roundRect">
            <a:avLst>
              <a:gd name="adj" fmla="val 15142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E32A330D-2E32-6C59-ED8B-CE39EF6EF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320" y="5629990"/>
            <a:ext cx="241459" cy="3019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3" name="Text 14">
            <a:extLst>
              <a:ext uri="{FF2B5EF4-FFF2-40B4-BE49-F238E27FC236}">
                <a16:creationId xmlns:a16="http://schemas.microsoft.com/office/drawing/2014/main" id="{C4BB136C-9C31-5D3E-0090-58B278E22D95}"/>
              </a:ext>
            </a:extLst>
          </p:cNvPr>
          <p:cNvSpPr/>
          <p:nvPr/>
        </p:nvSpPr>
        <p:spPr>
          <a:xfrm>
            <a:off x="2891075" y="6284119"/>
            <a:ext cx="433530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Organic Product Promotion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BD6C308F-0CB6-D870-8210-56CF9D24E958}"/>
              </a:ext>
            </a:extLst>
          </p:cNvPr>
          <p:cNvSpPr/>
          <p:nvPr/>
        </p:nvSpPr>
        <p:spPr>
          <a:xfrm>
            <a:off x="2891075" y="6719293"/>
            <a:ext cx="606194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Integrate eco-friendly product marketplace; earn via affiliate links, sponsorships, and curated listings.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5" name="Shape 16">
            <a:extLst>
              <a:ext uri="{FF2B5EF4-FFF2-40B4-BE49-F238E27FC236}">
                <a16:creationId xmlns:a16="http://schemas.microsoft.com/office/drawing/2014/main" id="{7E21F464-1EAB-E9B8-B0A9-7D39514297D7}"/>
              </a:ext>
            </a:extLst>
          </p:cNvPr>
          <p:cNvSpPr/>
          <p:nvPr/>
        </p:nvSpPr>
        <p:spPr>
          <a:xfrm>
            <a:off x="9378315" y="5780961"/>
            <a:ext cx="6510099" cy="1806535"/>
          </a:xfrm>
          <a:prstGeom prst="roundRect">
            <a:avLst>
              <a:gd name="adj" fmla="val 6074"/>
            </a:avLst>
          </a:prstGeom>
          <a:solidFill>
            <a:srgbClr val="FFFFFF"/>
          </a:solidFill>
          <a:ln/>
        </p:spPr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779C59E6-1514-7D6B-9977-674CBD7E59E6}"/>
              </a:ext>
            </a:extLst>
          </p:cNvPr>
          <p:cNvSpPr/>
          <p:nvPr/>
        </p:nvSpPr>
        <p:spPr>
          <a:xfrm>
            <a:off x="9378315" y="5758101"/>
            <a:ext cx="6510099" cy="91440"/>
          </a:xfrm>
          <a:prstGeom prst="roundRect">
            <a:avLst>
              <a:gd name="adj" fmla="val 92464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sp>
        <p:nvSpPr>
          <p:cNvPr id="27" name="Shape 18">
            <a:extLst>
              <a:ext uri="{FF2B5EF4-FFF2-40B4-BE49-F238E27FC236}">
                <a16:creationId xmlns:a16="http://schemas.microsoft.com/office/drawing/2014/main" id="{1525BB2B-23CB-5304-B985-718E69544B06}"/>
              </a:ext>
            </a:extLst>
          </p:cNvPr>
          <p:cNvSpPr/>
          <p:nvPr/>
        </p:nvSpPr>
        <p:spPr>
          <a:xfrm>
            <a:off x="12331422" y="5479019"/>
            <a:ext cx="603885" cy="603885"/>
          </a:xfrm>
          <a:prstGeom prst="roundRect">
            <a:avLst>
              <a:gd name="adj" fmla="val 15142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36782BB4-7617-9DE8-08DD-D3187330A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2635" y="5629990"/>
            <a:ext cx="241459" cy="301943"/>
          </a:xfrm>
          <a:prstGeom prst="rect">
            <a:avLst/>
          </a:prstGeom>
        </p:spPr>
      </p:pic>
      <p:sp>
        <p:nvSpPr>
          <p:cNvPr id="29" name="Text 19">
            <a:extLst>
              <a:ext uri="{FF2B5EF4-FFF2-40B4-BE49-F238E27FC236}">
                <a16:creationId xmlns:a16="http://schemas.microsoft.com/office/drawing/2014/main" id="{28970CDB-2BFB-62DB-4DB9-38B65B4507B9}"/>
              </a:ext>
            </a:extLst>
          </p:cNvPr>
          <p:cNvSpPr/>
          <p:nvPr/>
        </p:nvSpPr>
        <p:spPr>
          <a:xfrm>
            <a:off x="9602390" y="6284119"/>
            <a:ext cx="355961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Monthly Memberships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30" name="Text 20">
            <a:extLst>
              <a:ext uri="{FF2B5EF4-FFF2-40B4-BE49-F238E27FC236}">
                <a16:creationId xmlns:a16="http://schemas.microsoft.com/office/drawing/2014/main" id="{C03F3990-BE06-868B-1AD7-2247CDC49C6B}"/>
              </a:ext>
            </a:extLst>
          </p:cNvPr>
          <p:cNvSpPr/>
          <p:nvPr/>
        </p:nvSpPr>
        <p:spPr>
          <a:xfrm>
            <a:off x="9602390" y="6719293"/>
            <a:ext cx="606194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Provide premium access to exclusive content, webinars, and community features through subscription plans.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1" name="Text 21">
            <a:extLst>
              <a:ext uri="{FF2B5EF4-FFF2-40B4-BE49-F238E27FC236}">
                <a16:creationId xmlns:a16="http://schemas.microsoft.com/office/drawing/2014/main" id="{D6B2D521-34D9-6E73-E721-8EA14E4BE592}"/>
              </a:ext>
            </a:extLst>
          </p:cNvPr>
          <p:cNvSpPr/>
          <p:nvPr/>
        </p:nvSpPr>
        <p:spPr>
          <a:xfrm>
            <a:off x="2667000" y="7813953"/>
            <a:ext cx="13221414" cy="120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Scalable &amp; Sustainable: </a:t>
            </a: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Multi-stream model ensures long-term viability, institutional trust,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 and investor appeal.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1" grpId="0" animBg="1"/>
      <p:bldP spid="12" grpId="0" animBg="1"/>
      <p:bldP spid="17" grpId="0" animBg="1"/>
      <p:bldP spid="18" grpId="0" animBg="1"/>
      <p:bldP spid="23" grpId="0" animBg="1"/>
      <p:bldP spid="24" grpId="0" animBg="1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6D6F8-388E-341C-E725-338E8C49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D08BB1-EE9A-123A-680F-DC717CE6538F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653BB97-1B31-F6B7-CAEF-925581165C37}"/>
              </a:ext>
            </a:extLst>
          </p:cNvPr>
          <p:cNvSpPr/>
          <p:nvPr/>
        </p:nvSpPr>
        <p:spPr>
          <a:xfrm rot="-574333">
            <a:off x="-598671" y="549890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1C04934-0969-24B6-5541-4B4E0EFCF28B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962D646-0ABC-DA9D-2198-43A6F1152242}"/>
              </a:ext>
            </a:extLst>
          </p:cNvPr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765935D-76A3-4C8D-E90E-BE26DB77D698}"/>
              </a:ext>
            </a:extLst>
          </p:cNvPr>
          <p:cNvSpPr/>
          <p:nvPr/>
        </p:nvSpPr>
        <p:spPr>
          <a:xfrm>
            <a:off x="5108049" y="444547"/>
            <a:ext cx="7446050" cy="549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300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How Students Play &amp; Learn ?</a:t>
            </a:r>
            <a:endParaRPr lang="en-US" sz="5400" dirty="0">
              <a:latin typeface="Bodoni MT" panose="02070603080606020203" pitchFamily="18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E88EB7B-D7F7-9519-DB3C-4B3EC631F172}"/>
              </a:ext>
            </a:extLst>
          </p:cNvPr>
          <p:cNvSpPr/>
          <p:nvPr/>
        </p:nvSpPr>
        <p:spPr>
          <a:xfrm>
            <a:off x="1821514" y="1473940"/>
            <a:ext cx="1340024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The intuitive gameplay flow of EcoMania X guides students through a rewarding journey of environmental action.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4150AE56-2F60-C63E-A596-A48AFAEE3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16" y="2244202"/>
            <a:ext cx="12154764" cy="5941254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C3A14114-CDC8-E3FA-B888-8FA06F5EB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696" y="3856519"/>
            <a:ext cx="468996" cy="468997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8D4DE663-5571-7315-AA6E-AA0690E64BD0}"/>
              </a:ext>
            </a:extLst>
          </p:cNvPr>
          <p:cNvSpPr/>
          <p:nvPr/>
        </p:nvSpPr>
        <p:spPr>
          <a:xfrm>
            <a:off x="3461116" y="4545777"/>
            <a:ext cx="3395202" cy="37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Choose Challenge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923AD1CC-B930-FFD5-C840-C25DF2CBB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281" y="4794513"/>
            <a:ext cx="468997" cy="468996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E20E4DA2-5710-46BB-3471-83D76015621D}"/>
              </a:ext>
            </a:extLst>
          </p:cNvPr>
          <p:cNvSpPr/>
          <p:nvPr/>
        </p:nvSpPr>
        <p:spPr>
          <a:xfrm>
            <a:off x="10123384" y="3098587"/>
            <a:ext cx="3014980" cy="37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Complete Task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A9BE25A3-E5D0-7847-71EB-D70B4494D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678" y="6764299"/>
            <a:ext cx="468996" cy="468997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1BD08B55-AFF3-A196-1390-3A5001D62CEB}"/>
              </a:ext>
            </a:extLst>
          </p:cNvPr>
          <p:cNvSpPr/>
          <p:nvPr/>
        </p:nvSpPr>
        <p:spPr>
          <a:xfrm>
            <a:off x="11598217" y="5879906"/>
            <a:ext cx="3014980" cy="37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Earn Eco-Points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B2A93031-FC38-D348-86B0-B50A0DD71A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302" y="5879906"/>
            <a:ext cx="468997" cy="468997"/>
          </a:xfrm>
          <a:prstGeom prst="rect">
            <a:avLst/>
          </a:prstGeom>
        </p:spPr>
      </p:pic>
      <p:sp>
        <p:nvSpPr>
          <p:cNvPr id="19" name="Text 5">
            <a:extLst>
              <a:ext uri="{FF2B5EF4-FFF2-40B4-BE49-F238E27FC236}">
                <a16:creationId xmlns:a16="http://schemas.microsoft.com/office/drawing/2014/main" id="{6D1E8C9B-B07C-382F-53EA-723207437781}"/>
              </a:ext>
            </a:extLst>
          </p:cNvPr>
          <p:cNvSpPr/>
          <p:nvPr/>
        </p:nvSpPr>
        <p:spPr>
          <a:xfrm>
            <a:off x="5331764" y="7221607"/>
            <a:ext cx="3049108" cy="37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Unlock Rewards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8FDCDEE6-5F91-59A9-290A-6DFD93BD82D1}"/>
              </a:ext>
            </a:extLst>
          </p:cNvPr>
          <p:cNvSpPr/>
          <p:nvPr/>
        </p:nvSpPr>
        <p:spPr>
          <a:xfrm>
            <a:off x="3423261" y="8216462"/>
            <a:ext cx="13400246" cy="1182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This continuous loop ensures constant motivation and habit formation,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 reinforcing positive environmental behaviors.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A2819-B9E8-CF8E-96F4-05B4B824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6CE422-3545-7CB2-5896-EFF334FDC4E6}"/>
              </a:ext>
            </a:extLst>
          </p:cNvPr>
          <p:cNvSpPr/>
          <p:nvPr/>
        </p:nvSpPr>
        <p:spPr>
          <a:xfrm rot="5400000">
            <a:off x="-544845" y="-171549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51C8CF3-9D14-7D38-DA68-C894CF07E2E1}"/>
              </a:ext>
            </a:extLst>
          </p:cNvPr>
          <p:cNvSpPr/>
          <p:nvPr/>
        </p:nvSpPr>
        <p:spPr>
          <a:xfrm rot="-574333">
            <a:off x="-598671" y="549890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36C2DFC-139A-752B-2414-111CFBDB7B30}"/>
              </a:ext>
            </a:extLst>
          </p:cNvPr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7B52ADD-178F-85CC-EE3E-5CB8C2B96F5A}"/>
              </a:ext>
            </a:extLst>
          </p:cNvPr>
          <p:cNvSpPr/>
          <p:nvPr/>
        </p:nvSpPr>
        <p:spPr>
          <a:xfrm>
            <a:off x="4191000" y="825837"/>
            <a:ext cx="109483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Motivating Sustainable Habits</a:t>
            </a:r>
            <a:endParaRPr lang="en-US" sz="6000" dirty="0">
              <a:latin typeface="Bodoni MT" panose="02070603080606020203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F3CBA1A-1E90-7BD5-E35F-4BC1EFD8F945}"/>
              </a:ext>
            </a:extLst>
          </p:cNvPr>
          <p:cNvSpPr/>
          <p:nvPr/>
        </p:nvSpPr>
        <p:spPr>
          <a:xfrm>
            <a:off x="2438400" y="2701120"/>
            <a:ext cx="3832697" cy="494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EcoPoints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7515D7B-27FA-0EBB-9F03-4034D9F2D561}"/>
              </a:ext>
            </a:extLst>
          </p:cNvPr>
          <p:cNvSpPr/>
          <p:nvPr/>
        </p:nvSpPr>
        <p:spPr>
          <a:xfrm>
            <a:off x="1000796" y="3191539"/>
            <a:ext cx="5270302" cy="101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Awarded for verified completion of eco-actions and challenges.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9FBEDDC9-7CEA-BABE-B635-9C4A966E2234}"/>
              </a:ext>
            </a:extLst>
          </p:cNvPr>
          <p:cNvSpPr/>
          <p:nvPr/>
        </p:nvSpPr>
        <p:spPr>
          <a:xfrm>
            <a:off x="12258124" y="2451226"/>
            <a:ext cx="3832697" cy="494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Digital Badges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7A4E2656-5FD4-682E-11A8-CCCC9498E6E0}"/>
              </a:ext>
            </a:extLst>
          </p:cNvPr>
          <p:cNvSpPr/>
          <p:nvPr/>
        </p:nvSpPr>
        <p:spPr>
          <a:xfrm>
            <a:off x="11883944" y="2941645"/>
            <a:ext cx="5270463" cy="1519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Recognize milestones and skill acquisition, celebrating player achievements.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C4A7442C-A1A7-8DA1-F1E2-EEB11459EDF5}"/>
              </a:ext>
            </a:extLst>
          </p:cNvPr>
          <p:cNvSpPr/>
          <p:nvPr/>
        </p:nvSpPr>
        <p:spPr>
          <a:xfrm>
            <a:off x="11910920" y="4903795"/>
            <a:ext cx="5166810" cy="494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School Leaderboards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88CE57C8-CD7D-1062-4236-8E79B7D845D2}"/>
              </a:ext>
            </a:extLst>
          </p:cNvPr>
          <p:cNvSpPr/>
          <p:nvPr/>
        </p:nvSpPr>
        <p:spPr>
          <a:xfrm>
            <a:off x="11883944" y="5394213"/>
            <a:ext cx="5270463" cy="1519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Showcase top eco-champions and foster friendly competition among peers and schools.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23BAB203-780B-AAAC-E366-5526AC205B8C}"/>
              </a:ext>
            </a:extLst>
          </p:cNvPr>
          <p:cNvSpPr/>
          <p:nvPr/>
        </p:nvSpPr>
        <p:spPr>
          <a:xfrm>
            <a:off x="2397198" y="4972237"/>
            <a:ext cx="3873900" cy="494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Unlock Rewards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A517544C-6A8D-1426-633A-8EAFBB3F8129}"/>
              </a:ext>
            </a:extLst>
          </p:cNvPr>
          <p:cNvSpPr/>
          <p:nvPr/>
        </p:nvSpPr>
        <p:spPr>
          <a:xfrm>
            <a:off x="1000796" y="5462655"/>
            <a:ext cx="5270302" cy="1519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In-game and real-world incentives for sustained engagement and impact.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F032215E-FDE2-6AD3-D5FE-A2B315000818}"/>
              </a:ext>
            </a:extLst>
          </p:cNvPr>
          <p:cNvSpPr/>
          <p:nvPr/>
        </p:nvSpPr>
        <p:spPr>
          <a:xfrm>
            <a:off x="3048000" y="82244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robust reward system is designed to sustain motivation, transforming sporadic actions into ingrained, sustainable habits.</a:t>
            </a:r>
            <a:endParaRPr lang="en-US" sz="2400" dirty="0"/>
          </a:p>
        </p:txBody>
      </p:sp>
      <p:pic>
        <p:nvPicPr>
          <p:cNvPr id="57" name="Image 0" descr="preencoded.png">
            <a:extLst>
              <a:ext uri="{FF2B5EF4-FFF2-40B4-BE49-F238E27FC236}">
                <a16:creationId xmlns:a16="http://schemas.microsoft.com/office/drawing/2014/main" id="{7DFE49D0-A2B8-E5EC-FCF2-94D10022452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9492" y="2178606"/>
            <a:ext cx="4564975" cy="4564975"/>
          </a:xfrm>
          <a:prstGeom prst="rect">
            <a:avLst/>
          </a:prstGeom>
        </p:spPr>
      </p:pic>
      <p:pic>
        <p:nvPicPr>
          <p:cNvPr id="58" name="Image 1" descr="preencoded.png">
            <a:extLst>
              <a:ext uri="{FF2B5EF4-FFF2-40B4-BE49-F238E27FC236}">
                <a16:creationId xmlns:a16="http://schemas.microsoft.com/office/drawing/2014/main" id="{495DC1EA-13CC-7DA0-67FE-A194614D02F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62472" y="3119081"/>
            <a:ext cx="339328" cy="424220"/>
          </a:xfrm>
          <a:prstGeom prst="rect">
            <a:avLst/>
          </a:prstGeom>
        </p:spPr>
      </p:pic>
      <p:pic>
        <p:nvPicPr>
          <p:cNvPr id="59" name="Image 2" descr="preencoded.png">
            <a:extLst>
              <a:ext uri="{FF2B5EF4-FFF2-40B4-BE49-F238E27FC236}">
                <a16:creationId xmlns:a16="http://schemas.microsoft.com/office/drawing/2014/main" id="{370ECAD0-8D91-A53A-763C-66858A11AB2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9492" y="2178606"/>
            <a:ext cx="4564975" cy="4564975"/>
          </a:xfrm>
          <a:prstGeom prst="rect">
            <a:avLst/>
          </a:prstGeom>
        </p:spPr>
      </p:pic>
      <p:pic>
        <p:nvPicPr>
          <p:cNvPr id="60" name="Image 3" descr="preencoded.png">
            <a:extLst>
              <a:ext uri="{FF2B5EF4-FFF2-40B4-BE49-F238E27FC236}">
                <a16:creationId xmlns:a16="http://schemas.microsoft.com/office/drawing/2014/main" id="{DAE0EDF1-D0F3-DCB7-DDB7-66F8293B9F2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022040" y="3119081"/>
            <a:ext cx="339328" cy="424220"/>
          </a:xfrm>
          <a:prstGeom prst="rect">
            <a:avLst/>
          </a:prstGeom>
        </p:spPr>
      </p:pic>
      <p:pic>
        <p:nvPicPr>
          <p:cNvPr id="61" name="Image 4" descr="preencoded.png">
            <a:extLst>
              <a:ext uri="{FF2B5EF4-FFF2-40B4-BE49-F238E27FC236}">
                <a16:creationId xmlns:a16="http://schemas.microsoft.com/office/drawing/2014/main" id="{5AE101D0-B562-538B-5269-8597D98B7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9492" y="2178606"/>
            <a:ext cx="4564975" cy="4564975"/>
          </a:xfrm>
          <a:prstGeom prst="rect">
            <a:avLst/>
          </a:prstGeom>
        </p:spPr>
      </p:pic>
      <p:pic>
        <p:nvPicPr>
          <p:cNvPr id="62" name="Image 5" descr="preencoded.png">
            <a:extLst>
              <a:ext uri="{FF2B5EF4-FFF2-40B4-BE49-F238E27FC236}">
                <a16:creationId xmlns:a16="http://schemas.microsoft.com/office/drawing/2014/main" id="{145AEF6E-75EC-33AE-B8EA-FC529D40101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022040" y="5378649"/>
            <a:ext cx="339328" cy="424220"/>
          </a:xfrm>
          <a:prstGeom prst="rect">
            <a:avLst/>
          </a:prstGeom>
        </p:spPr>
      </p:pic>
      <p:pic>
        <p:nvPicPr>
          <p:cNvPr id="63" name="Image 6" descr="preencoded.png">
            <a:extLst>
              <a:ext uri="{FF2B5EF4-FFF2-40B4-BE49-F238E27FC236}">
                <a16:creationId xmlns:a16="http://schemas.microsoft.com/office/drawing/2014/main" id="{542E1288-09C7-FDA3-96C1-FAE73F56848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9492" y="2178606"/>
            <a:ext cx="4564975" cy="4564975"/>
          </a:xfrm>
          <a:prstGeom prst="rect">
            <a:avLst/>
          </a:prstGeom>
        </p:spPr>
      </p:pic>
      <p:pic>
        <p:nvPicPr>
          <p:cNvPr id="64" name="Image 7" descr="preencoded.png">
            <a:extLst>
              <a:ext uri="{FF2B5EF4-FFF2-40B4-BE49-F238E27FC236}">
                <a16:creationId xmlns:a16="http://schemas.microsoft.com/office/drawing/2014/main" id="{E5F9F980-ED02-8663-9AF6-2AFC07839FD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62472" y="5378649"/>
            <a:ext cx="339328" cy="424220"/>
          </a:xfrm>
          <a:prstGeom prst="rect">
            <a:avLst/>
          </a:prstGeom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BDD34AB0-C07E-4011-1C13-DBB8C5D77ACA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53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2" grpId="0" animBg="1"/>
      <p:bldP spid="23" grpId="0" animBg="1"/>
      <p:bldP spid="29" grpId="0" animBg="1"/>
      <p:bldP spid="30" grpId="0" animBg="1"/>
      <p:bldP spid="33" grpId="0" animBg="1"/>
      <p:bldP spid="34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AutoShape 5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F0DCA-5F13-A42D-C147-D5595CE4F5AE}"/>
              </a:ext>
            </a:extLst>
          </p:cNvPr>
          <p:cNvSpPr txBox="1"/>
          <p:nvPr/>
        </p:nvSpPr>
        <p:spPr>
          <a:xfrm>
            <a:off x="8126741" y="3158341"/>
            <a:ext cx="99212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4800" dirty="0"/>
          </a:p>
          <a:p>
            <a:pPr>
              <a:buNone/>
            </a:pPr>
            <a:r>
              <a:rPr lang="en-US" sz="2400" b="1" dirty="0"/>
              <a:t>👥 Team Members</a:t>
            </a:r>
          </a:p>
          <a:p>
            <a:pPr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Gursimarjot</a:t>
            </a:r>
            <a:r>
              <a:rPr lang="en-US" sz="2400" b="1" dirty="0"/>
              <a:t> Singh</a:t>
            </a:r>
            <a:r>
              <a:rPr lang="en-US" sz="2400" dirty="0"/>
              <a:t> – (Team Leader), Front-End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   Jatin Gupta</a:t>
            </a:r>
            <a:r>
              <a:rPr lang="en-US" sz="2400" dirty="0"/>
              <a:t> – Front-End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   Nishika Sehgal</a:t>
            </a:r>
            <a:r>
              <a:rPr lang="en-US" sz="2400" dirty="0"/>
              <a:t> – Back-End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   Prachita</a:t>
            </a:r>
            <a:r>
              <a:rPr lang="en-US" sz="2400" dirty="0"/>
              <a:t> – Back-End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   Mayank</a:t>
            </a:r>
            <a:r>
              <a:rPr lang="en-US" sz="2400" dirty="0"/>
              <a:t> – Presentation Designer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85A0F-D93A-A2E7-467D-5DBC91854600}"/>
              </a:ext>
            </a:extLst>
          </p:cNvPr>
          <p:cNvSpPr txBox="1"/>
          <p:nvPr/>
        </p:nvSpPr>
        <p:spPr>
          <a:xfrm>
            <a:off x="2438400" y="1251235"/>
            <a:ext cx="14478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6600" b="1" dirty="0"/>
              <a:t>Meet the Minds Behind the 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8D746-1584-0F9C-84E5-61CF33C34BFE}"/>
              </a:ext>
            </a:extLst>
          </p:cNvPr>
          <p:cNvSpPr txBox="1"/>
          <p:nvPr/>
        </p:nvSpPr>
        <p:spPr>
          <a:xfrm>
            <a:off x="2743200" y="3732976"/>
            <a:ext cx="992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Team </a:t>
            </a:r>
            <a:r>
              <a:rPr lang="en-US" sz="3200" dirty="0"/>
              <a:t>Tech Titans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8E929C6-2606-3A2C-E449-EE50EF632BDA}"/>
              </a:ext>
            </a:extLst>
          </p:cNvPr>
          <p:cNvSpPr/>
          <p:nvPr/>
        </p:nvSpPr>
        <p:spPr>
          <a:xfrm>
            <a:off x="1143000" y="2729682"/>
            <a:ext cx="3227903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6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1604198-67B8-2F22-E729-AFB55BDBC2B5}"/>
              </a:ext>
            </a:extLst>
          </p:cNvPr>
          <p:cNvSpPr/>
          <p:nvPr/>
        </p:nvSpPr>
        <p:spPr>
          <a:xfrm>
            <a:off x="1168916" y="4206448"/>
            <a:ext cx="13500735" cy="216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for your time and consideration. </a:t>
            </a:r>
            <a:endParaRPr lang="en-US" sz="24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4DD7F45-D7F7-121B-C78E-C00923588AFA}"/>
              </a:ext>
            </a:extLst>
          </p:cNvPr>
          <p:cNvSpPr/>
          <p:nvPr/>
        </p:nvSpPr>
        <p:spPr>
          <a:xfrm>
            <a:off x="1163139" y="4961625"/>
            <a:ext cx="13258681" cy="216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2800" dirty="0"/>
              <a:t>We’re grateful to every mentor, judge, and fellow hacker who supported our journey.</a:t>
            </a:r>
          </a:p>
          <a:p>
            <a:pPr algn="just"/>
            <a:r>
              <a:rPr lang="en-US" sz="2800" dirty="0"/>
              <a:t>Your feedback, encouragement, and energy helped us turn a vision into a platform </a:t>
            </a:r>
          </a:p>
          <a:p>
            <a:pPr algn="just"/>
            <a:r>
              <a:rPr lang="en-US" sz="2800" dirty="0"/>
              <a:t>that empowers students to become eco-champions .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160A85D-1D6C-E9A3-A975-F91B4567FCA7}"/>
              </a:ext>
            </a:extLst>
          </p:cNvPr>
          <p:cNvSpPr/>
          <p:nvPr/>
        </p:nvSpPr>
        <p:spPr>
          <a:xfrm flipH="1">
            <a:off x="915307" y="4056142"/>
            <a:ext cx="45719" cy="2535158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02E80-A474-3127-41FA-8C1A741D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995BC3-4189-C8E1-4309-3431D5221449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471D422-7F71-1226-FA6D-D8DEFF7F5F2F}"/>
              </a:ext>
            </a:extLst>
          </p:cNvPr>
          <p:cNvSpPr/>
          <p:nvPr/>
        </p:nvSpPr>
        <p:spPr>
          <a:xfrm rot="-574333">
            <a:off x="-598671" y="549890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36AAFA9-FAEE-4257-C56D-9FBDCDC6BC38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8482FEC-3307-F7C9-8BFF-D0B0CF9CC1E5}"/>
              </a:ext>
            </a:extLst>
          </p:cNvPr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CE77E0C-018B-8841-7A73-EEC092E6FC37}"/>
              </a:ext>
            </a:extLst>
          </p:cNvPr>
          <p:cNvSpPr/>
          <p:nvPr/>
        </p:nvSpPr>
        <p:spPr>
          <a:xfrm>
            <a:off x="2209800" y="1485900"/>
            <a:ext cx="11470005" cy="77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What Makes EcoMania X Unique</a:t>
            </a:r>
            <a:endParaRPr lang="en-US" sz="6000" dirty="0">
              <a:latin typeface="Bodoni MT" panose="02070603080606020203" pitchFamily="18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1B9DE9FD-E330-E2E7-2768-30C7BBED099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9800" y="2648306"/>
            <a:ext cx="680442" cy="746069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7FC85A8F-3A0D-4186-37BC-979C4D8FEE25}"/>
              </a:ext>
            </a:extLst>
          </p:cNvPr>
          <p:cNvSpPr/>
          <p:nvPr/>
        </p:nvSpPr>
        <p:spPr>
          <a:xfrm>
            <a:off x="2209800" y="3612237"/>
            <a:ext cx="3702606" cy="388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Daily Eco-Challenges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19A0B3DD-BD4D-DCCD-9977-0D5B720FA071}"/>
              </a:ext>
            </a:extLst>
          </p:cNvPr>
          <p:cNvSpPr/>
          <p:nvPr/>
        </p:nvSpPr>
        <p:spPr>
          <a:xfrm>
            <a:off x="2209800" y="4102656"/>
            <a:ext cx="6379607" cy="7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Bite-sized, actionable tasks that users can complete daily to make a difference.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D3D794F6-360E-D7F4-341A-C64ADE967E9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2894" y="2648306"/>
            <a:ext cx="680442" cy="746069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AA16CDDF-927C-3698-8ED8-EDD7E849D19A}"/>
              </a:ext>
            </a:extLst>
          </p:cNvPr>
          <p:cNvSpPr/>
          <p:nvPr/>
        </p:nvSpPr>
        <p:spPr>
          <a:xfrm>
            <a:off x="8872894" y="3612237"/>
            <a:ext cx="3539371" cy="388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Interactive Lessons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D9929E64-A2BF-B554-8021-2B0EEE44169D}"/>
              </a:ext>
            </a:extLst>
          </p:cNvPr>
          <p:cNvSpPr/>
          <p:nvPr/>
        </p:nvSpPr>
        <p:spPr>
          <a:xfrm>
            <a:off x="8872894" y="4102656"/>
            <a:ext cx="6379726" cy="7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Engaging quizzes and educational modules embedded within the gameplay.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EB6E64B2-33C1-50DF-65FB-92D9463F6BB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9800" y="5282088"/>
            <a:ext cx="680442" cy="746069"/>
          </a:xfrm>
          <a:prstGeom prst="rect">
            <a:avLst/>
          </a:prstGeom>
        </p:spPr>
      </p:pic>
      <p:sp>
        <p:nvSpPr>
          <p:cNvPr id="17" name="Text 5">
            <a:extLst>
              <a:ext uri="{FF2B5EF4-FFF2-40B4-BE49-F238E27FC236}">
                <a16:creationId xmlns:a16="http://schemas.microsoft.com/office/drawing/2014/main" id="{51DC621C-EC73-5681-6E67-90772C414568}"/>
              </a:ext>
            </a:extLst>
          </p:cNvPr>
          <p:cNvSpPr/>
          <p:nvPr/>
        </p:nvSpPr>
        <p:spPr>
          <a:xfrm>
            <a:off x="2209800" y="6246019"/>
            <a:ext cx="3728918" cy="388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School Competitions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578E356-9057-F522-56C1-46B41C0994BE}"/>
              </a:ext>
            </a:extLst>
          </p:cNvPr>
          <p:cNvSpPr/>
          <p:nvPr/>
        </p:nvSpPr>
        <p:spPr>
          <a:xfrm>
            <a:off x="2209800" y="6736437"/>
            <a:ext cx="6379607" cy="7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Foster healthy rivalry and teamwork among students and educational institutions.</a:t>
            </a:r>
            <a:endParaRPr lang="en-US" sz="2400" dirty="0">
              <a:latin typeface="Bell MT" panose="02020503060305020303" pitchFamily="18" charset="0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D0DB1FEC-B0F8-8D08-880A-0A2A6239434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2894" y="5282088"/>
            <a:ext cx="680442" cy="746069"/>
          </a:xfrm>
          <a:prstGeom prst="rect">
            <a:avLst/>
          </a:prstGeom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70C0EA19-F2B6-B62F-034F-269182F4F3D2}"/>
              </a:ext>
            </a:extLst>
          </p:cNvPr>
          <p:cNvSpPr/>
          <p:nvPr/>
        </p:nvSpPr>
        <p:spPr>
          <a:xfrm>
            <a:off x="8872894" y="6246019"/>
            <a:ext cx="5532834" cy="388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Digital Badges &amp; Leaderboards</a:t>
            </a:r>
            <a:endParaRPr lang="en-US" sz="3200" dirty="0">
              <a:latin typeface="Bodoni MT" panose="02070603080606020203" pitchFamily="18" charset="0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CC97CF54-74FB-FE67-8F36-27EC45338EF9}"/>
              </a:ext>
            </a:extLst>
          </p:cNvPr>
          <p:cNvSpPr/>
          <p:nvPr/>
        </p:nvSpPr>
        <p:spPr>
          <a:xfrm>
            <a:off x="8872894" y="6736437"/>
            <a:ext cx="6379726" cy="79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Instant recognition and progress tracking to keep players motivated.</a:t>
            </a:r>
            <a:endParaRPr lang="en-US" sz="2400" dirty="0">
              <a:latin typeface="Bell MT" panose="02020503060305020303" pitchFamily="18" charset="0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AD02596C-EB91-2EA5-727A-63131B6B1EB5}"/>
              </a:ext>
            </a:extLst>
          </p:cNvPr>
          <p:cNvSpPr/>
          <p:nvPr/>
        </p:nvSpPr>
        <p:spPr>
          <a:xfrm>
            <a:off x="2188029" y="8341915"/>
            <a:ext cx="11996057" cy="984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Our core features are meticulously crafted to blend education with entertainment,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 ensuring lasting engagement.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3219" y="806507"/>
            <a:ext cx="14741561" cy="277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Why This Project ?</a:t>
            </a:r>
            <a:endParaRPr lang="en-US" sz="6600" dirty="0">
              <a:latin typeface="Bodoni MT" panose="02070603080606020203" pitchFamily="18" charset="0"/>
            </a:endParaRPr>
          </a:p>
          <a:p>
            <a:pPr algn="ctr">
              <a:lnSpc>
                <a:spcPts val="11448"/>
              </a:lnSpc>
            </a:pPr>
            <a:endParaRPr lang="en-US" sz="6600" b="1" dirty="0">
              <a:solidFill>
                <a:srgbClr val="3F3D3E"/>
              </a:solidFill>
              <a:latin typeface="Bodoni MT" panose="02070603080606020203" pitchFamily="18" charset="0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94552932-12BF-04B1-2774-7463FF3F5454}"/>
              </a:ext>
            </a:extLst>
          </p:cNvPr>
          <p:cNvSpPr/>
          <p:nvPr/>
        </p:nvSpPr>
        <p:spPr>
          <a:xfrm>
            <a:off x="821366" y="2983036"/>
            <a:ext cx="252841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Traditional Classroom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0F46CBC-3A32-FB4E-644E-4EA1472941C5}"/>
              </a:ext>
            </a:extLst>
          </p:cNvPr>
          <p:cNvSpPr/>
          <p:nvPr/>
        </p:nvSpPr>
        <p:spPr>
          <a:xfrm>
            <a:off x="902691" y="3564336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Mostly theoretical, textbook-based learning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AA83A8F-D866-4FB3-2CA8-6390A4606084}"/>
              </a:ext>
            </a:extLst>
          </p:cNvPr>
          <p:cNvSpPr/>
          <p:nvPr/>
        </p:nvSpPr>
        <p:spPr>
          <a:xfrm>
            <a:off x="902691" y="4012170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Lacks real-world relevance and engagement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00D3F661-B932-7C52-1769-E4FD1C213B82}"/>
              </a:ext>
            </a:extLst>
          </p:cNvPr>
          <p:cNvSpPr/>
          <p:nvPr/>
        </p:nvSpPr>
        <p:spPr>
          <a:xfrm>
            <a:off x="902691" y="4425716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Students unaware of personal impact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077732AD-6CB4-7F68-C6D9-DF7D74E4C444}"/>
              </a:ext>
            </a:extLst>
          </p:cNvPr>
          <p:cNvSpPr/>
          <p:nvPr/>
        </p:nvSpPr>
        <p:spPr>
          <a:xfrm>
            <a:off x="907806" y="5357098"/>
            <a:ext cx="235553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The Need for Change</a:t>
            </a:r>
            <a:endParaRPr lang="en-US" sz="3600" dirty="0">
              <a:latin typeface="Bodoni MT" panose="02070603080606020203" pitchFamily="18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6387F766-2ADB-06D2-A39A-3860B768473D}"/>
              </a:ext>
            </a:extLst>
          </p:cNvPr>
          <p:cNvSpPr/>
          <p:nvPr/>
        </p:nvSpPr>
        <p:spPr>
          <a:xfrm>
            <a:off x="902691" y="6013291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Passive learning leads to apathy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7BFD998-FEC2-9A52-3528-89DFD886F240}"/>
              </a:ext>
            </a:extLst>
          </p:cNvPr>
          <p:cNvSpPr/>
          <p:nvPr/>
        </p:nvSpPr>
        <p:spPr>
          <a:xfrm>
            <a:off x="877291" y="6519297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Disconnected from daily life and actions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92BFBBEC-27A1-0F05-859E-9AB994AAB96C}"/>
              </a:ext>
            </a:extLst>
          </p:cNvPr>
          <p:cNvSpPr/>
          <p:nvPr/>
        </p:nvSpPr>
        <p:spPr>
          <a:xfrm>
            <a:off x="877291" y="7005231"/>
            <a:ext cx="663571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Missed opportunities for positive change</a:t>
            </a:r>
            <a:endParaRPr lang="en-US" sz="2800" dirty="0">
              <a:latin typeface="Bell MT" panose="02020503060305020303" pitchFamily="18" charset="0"/>
            </a:endParaRPr>
          </a:p>
        </p:txBody>
      </p:sp>
      <p:pic>
        <p:nvPicPr>
          <p:cNvPr id="22" name="Picture 21" descr="A cartoon of a child sitting at a desk with a book&#10;&#10;AI-generated content may be incorrect.">
            <a:extLst>
              <a:ext uri="{FF2B5EF4-FFF2-40B4-BE49-F238E27FC236}">
                <a16:creationId xmlns:a16="http://schemas.microsoft.com/office/drawing/2014/main" id="{8A5FA3A1-8978-ECDD-63EC-5D8B7F02F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553662"/>
            <a:ext cx="4640178" cy="6358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238541" y="1812574"/>
            <a:ext cx="15810917" cy="2819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48"/>
              </a:lnSpc>
            </a:pPr>
            <a:r>
              <a:rPr lang="en-US" sz="4400" b="1" dirty="0" err="1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EcoMania</a:t>
            </a:r>
            <a:r>
              <a:rPr lang="en-US" sz="4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 X – Gamifying Sustainability for the Next Generation</a:t>
            </a:r>
            <a:endParaRPr lang="en-US" sz="4400" dirty="0">
              <a:latin typeface="Bodoni MT" panose="02070603080606020203" pitchFamily="18" charset="0"/>
            </a:endParaRPr>
          </a:p>
          <a:p>
            <a:pPr>
              <a:lnSpc>
                <a:spcPts val="11448"/>
              </a:lnSpc>
            </a:pPr>
            <a:endParaRPr lang="en-US" sz="7200" b="1" dirty="0">
              <a:solidFill>
                <a:srgbClr val="3F3D3E"/>
              </a:solidFill>
              <a:latin typeface="Bodoni MT" panose="02070603080606020203" pitchFamily="18" charset="0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799" y="3421483"/>
            <a:ext cx="16154400" cy="4693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76"/>
              </a:lnSpc>
              <a:spcBef>
                <a:spcPct val="0"/>
              </a:spcBef>
            </a:pPr>
            <a:r>
              <a:rPr lang="en-US" sz="2800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A platform to inspire, engage, and reward eco-action . </a:t>
            </a:r>
            <a:r>
              <a:rPr lang="en-US" sz="2800" dirty="0">
                <a:latin typeface="Bell MT" panose="02020503060305020303" pitchFamily="18" charset="0"/>
              </a:rPr>
              <a:t>An interactive web-based environmental education platform designed for schools and colleges to engage students in sustainability learning through gamification, challenges, and community competition. Combines education with action through a gamified approach that motivates students to learn about environmental issues while taking concrete steps to make a positive environmental impact in their communities. This platform transforms environmental education from passive learning into an engaging, competitive, and measurable experience that drives both knowledge acquisition and real-world environmental action.</a:t>
            </a:r>
          </a:p>
          <a:p>
            <a:pPr algn="just">
              <a:lnSpc>
                <a:spcPts val="4576"/>
              </a:lnSpc>
              <a:spcBef>
                <a:spcPct val="0"/>
              </a:spcBef>
            </a:pPr>
            <a:endParaRPr lang="en-US" sz="3200" dirty="0">
              <a:solidFill>
                <a:srgbClr val="545454"/>
              </a:solidFill>
              <a:latin typeface="Bell MT" panose="02020503060305020303" pitchFamily="18" charset="0"/>
              <a:ea typeface="Garet"/>
              <a:cs typeface="Garet"/>
              <a:sym typeface="Garet"/>
            </a:endParaRP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2C840-7744-98FE-2E9C-C344BB652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932107-69D2-6F3A-9863-76D940B8FC66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68C9587-556E-D762-16F8-5F8713418DCE}"/>
              </a:ext>
            </a:extLst>
          </p:cNvPr>
          <p:cNvSpPr txBox="1"/>
          <p:nvPr/>
        </p:nvSpPr>
        <p:spPr>
          <a:xfrm>
            <a:off x="1981200" y="794527"/>
            <a:ext cx="15810917" cy="2729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448"/>
              </a:lnSpc>
            </a:pPr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  <a:ea typeface="Merriweather" pitchFamily="34" charset="-122"/>
                <a:cs typeface="Merriweather" pitchFamily="34" charset="-120"/>
              </a:rPr>
              <a:t>Core Functionality: A Glimpse into 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  <a:ea typeface="Merriweather" pitchFamily="34" charset="-122"/>
                <a:cs typeface="Merriweather" pitchFamily="34" charset="-120"/>
              </a:rPr>
              <a:t>EcoMania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  <a:ea typeface="Merriweather" pitchFamily="34" charset="-122"/>
                <a:cs typeface="Merriweather" pitchFamily="34" charset="-120"/>
              </a:rPr>
              <a:t> X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Bodoni MT" panose="02070603080606020203" pitchFamily="18" charset="0"/>
            </a:endParaRPr>
          </a:p>
          <a:p>
            <a:pPr algn="just">
              <a:lnSpc>
                <a:spcPts val="11448"/>
              </a:lnSpc>
            </a:pPr>
            <a:endParaRPr lang="en-US" sz="5400" b="1" dirty="0">
              <a:solidFill>
                <a:schemeClr val="bg2">
                  <a:lumMod val="25000"/>
                </a:schemeClr>
              </a:solidFill>
              <a:latin typeface="Bodoni MT" panose="02070603080606020203" pitchFamily="18" charset="0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F5F3CE-1616-0965-1B01-B50CC6F93838}"/>
              </a:ext>
            </a:extLst>
          </p:cNvPr>
          <p:cNvSpPr/>
          <p:nvPr/>
        </p:nvSpPr>
        <p:spPr>
          <a:xfrm rot="-574333">
            <a:off x="-598671" y="5498905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B93F25F-1157-4DDB-52BB-88739F9C42EF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9BF87B-A971-C349-F852-0DBB8FDB7D7A}"/>
              </a:ext>
            </a:extLst>
          </p:cNvPr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2DCBD4-3C42-345D-3BA3-8495AA64F73C}"/>
              </a:ext>
            </a:extLst>
          </p:cNvPr>
          <p:cNvSpPr/>
          <p:nvPr/>
        </p:nvSpPr>
        <p:spPr>
          <a:xfrm>
            <a:off x="2438400" y="3261554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E2D706F1-338A-F8F4-02CB-9448B18C6986}"/>
              </a:ext>
            </a:extLst>
          </p:cNvPr>
          <p:cNvSpPr/>
          <p:nvPr/>
        </p:nvSpPr>
        <p:spPr>
          <a:xfrm>
            <a:off x="10256604" y="3502302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1E25BDA8-F798-3A55-781A-3147F1FE220B}"/>
              </a:ext>
            </a:extLst>
          </p:cNvPr>
          <p:cNvSpPr/>
          <p:nvPr/>
        </p:nvSpPr>
        <p:spPr>
          <a:xfrm>
            <a:off x="2438400" y="6340371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36B71CE2-7E7D-4265-39D4-AED974494439}"/>
              </a:ext>
            </a:extLst>
          </p:cNvPr>
          <p:cNvSpPr/>
          <p:nvPr/>
        </p:nvSpPr>
        <p:spPr>
          <a:xfrm>
            <a:off x="2438400" y="4724772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16E7291B-0A6B-4EED-D97A-7EB93E0931BA}"/>
              </a:ext>
            </a:extLst>
          </p:cNvPr>
          <p:cNvSpPr/>
          <p:nvPr/>
        </p:nvSpPr>
        <p:spPr>
          <a:xfrm>
            <a:off x="3693886" y="3407486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DASHBOARD</a:t>
            </a: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80FF3B95-DC10-846C-F680-6CAA02D739F7}"/>
              </a:ext>
            </a:extLst>
          </p:cNvPr>
          <p:cNvSpPr/>
          <p:nvPr/>
        </p:nvSpPr>
        <p:spPr>
          <a:xfrm>
            <a:off x="3710303" y="6535322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CHALLENGES</a:t>
            </a: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C6B640E0-CCEA-CC75-52D6-6225E8C23111}"/>
              </a:ext>
            </a:extLst>
          </p:cNvPr>
          <p:cNvSpPr/>
          <p:nvPr/>
        </p:nvSpPr>
        <p:spPr>
          <a:xfrm>
            <a:off x="3729931" y="4962087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LEARN</a:t>
            </a:r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7A93161C-2719-1D51-F3B2-3FEFB2A6C9DF}"/>
              </a:ext>
            </a:extLst>
          </p:cNvPr>
          <p:cNvSpPr/>
          <p:nvPr/>
        </p:nvSpPr>
        <p:spPr>
          <a:xfrm>
            <a:off x="11406096" y="5109140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DISEASE RECOGNIZER</a:t>
            </a:r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4204FCA2-1A33-E568-7F42-7F904574821A}"/>
              </a:ext>
            </a:extLst>
          </p:cNvPr>
          <p:cNvSpPr/>
          <p:nvPr/>
        </p:nvSpPr>
        <p:spPr>
          <a:xfrm>
            <a:off x="11277600" y="3592072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GAMES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CA4DF9BB-2399-5E42-1E7A-0BC29667E5A4}"/>
              </a:ext>
            </a:extLst>
          </p:cNvPr>
          <p:cNvSpPr/>
          <p:nvPr/>
        </p:nvSpPr>
        <p:spPr>
          <a:xfrm>
            <a:off x="10214669" y="4920038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B4625DC-9B13-5489-9D13-85F3EC41B1F1}"/>
              </a:ext>
            </a:extLst>
          </p:cNvPr>
          <p:cNvSpPr/>
          <p:nvPr/>
        </p:nvSpPr>
        <p:spPr>
          <a:xfrm>
            <a:off x="10203783" y="6345595"/>
            <a:ext cx="762000" cy="751721"/>
          </a:xfrm>
          <a:custGeom>
            <a:avLst/>
            <a:gdLst/>
            <a:ahLst/>
            <a:cxnLst/>
            <a:rect l="l" t="t" r="r" b="b"/>
            <a:pathLst>
              <a:path w="1645692" h="1642700">
                <a:moveTo>
                  <a:pt x="0" y="0"/>
                </a:moveTo>
                <a:lnTo>
                  <a:pt x="1645692" y="0"/>
                </a:lnTo>
                <a:lnTo>
                  <a:pt x="1645692" y="1642700"/>
                </a:lnTo>
                <a:lnTo>
                  <a:pt x="0" y="164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3DE56BA-EA5F-5656-D348-3B953DD93DAE}"/>
              </a:ext>
            </a:extLst>
          </p:cNvPr>
          <p:cNvSpPr/>
          <p:nvPr/>
        </p:nvSpPr>
        <p:spPr>
          <a:xfrm>
            <a:off x="11432981" y="6571195"/>
            <a:ext cx="3144716" cy="57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938"/>
              </a:lnSpc>
            </a:pPr>
            <a:r>
              <a:rPr lang="en-US" sz="3200" dirty="0">
                <a:latin typeface="Bell MT" panose="02020503060305020303" pitchFamily="18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6975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1" grpId="0" animBg="1"/>
      <p:bldP spid="22" grpId="0" animBg="1"/>
      <p:bldP spid="23" grpId="0" animBg="1"/>
      <p:bldP spid="30" grpId="0" animBg="1"/>
      <p:bldP spid="31" grpId="0" animBg="1"/>
      <p:bldP spid="33" grpId="0" animBg="1"/>
      <p:bldP spid="34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65057" y="-168284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D0E7665C-908F-F39B-6747-EB916B37C0AA}"/>
              </a:ext>
            </a:extLst>
          </p:cNvPr>
          <p:cNvSpPr/>
          <p:nvPr/>
        </p:nvSpPr>
        <p:spPr>
          <a:xfrm>
            <a:off x="1143000" y="353690"/>
            <a:ext cx="14836373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6000" b="1" dirty="0"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EcoDashboard: Your Central Hub for Impact</a:t>
            </a:r>
            <a:endParaRPr lang="en-US" sz="6000" dirty="0">
              <a:latin typeface="Bodoni MT" panose="02070603080606020203" pitchFamily="18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B7B25AF8-72FB-6834-587D-90A21B65A28E}"/>
              </a:ext>
            </a:extLst>
          </p:cNvPr>
          <p:cNvSpPr/>
          <p:nvPr/>
        </p:nvSpPr>
        <p:spPr>
          <a:xfrm>
            <a:off x="3165048" y="1549256"/>
            <a:ext cx="7866221" cy="1389221"/>
          </a:xfrm>
          <a:prstGeom prst="roundRect">
            <a:avLst>
              <a:gd name="adj" fmla="val 7899"/>
            </a:avLst>
          </a:prstGeom>
          <a:solidFill>
            <a:schemeClr val="bg1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69539D22-3F9D-5050-BC29-13C533FFDC81}"/>
              </a:ext>
            </a:extLst>
          </p:cNvPr>
          <p:cNvSpPr/>
          <p:nvPr/>
        </p:nvSpPr>
        <p:spPr>
          <a:xfrm>
            <a:off x="3142188" y="1549256"/>
            <a:ext cx="91440" cy="1389221"/>
          </a:xfrm>
          <a:prstGeom prst="roundRect">
            <a:avLst>
              <a:gd name="adj" fmla="val 83846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6043489-EAB3-D733-0F44-16DDFFA34374}"/>
              </a:ext>
            </a:extLst>
          </p:cNvPr>
          <p:cNvSpPr/>
          <p:nvPr/>
        </p:nvSpPr>
        <p:spPr>
          <a:xfrm>
            <a:off x="3439011" y="1754639"/>
            <a:ext cx="321087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Personalized Progress</a:t>
            </a:r>
            <a:endParaRPr lang="en-US" sz="2000" dirty="0">
              <a:latin typeface="Bodoni MT" panose="02070603080606020203" pitchFamily="18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EB10C0F9-C382-AECA-085B-F493ECF995D2}"/>
              </a:ext>
            </a:extLst>
          </p:cNvPr>
          <p:cNvSpPr/>
          <p:nvPr/>
        </p:nvSpPr>
        <p:spPr>
          <a:xfrm>
            <a:off x="3439011" y="2149212"/>
            <a:ext cx="738687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Track your individual journey with user profiles, avatars, and real-time stats on trees planted and waste reused.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9CE5BE3F-5CEA-1A4B-D6F4-FB130358D7EA}"/>
              </a:ext>
            </a:extLst>
          </p:cNvPr>
          <p:cNvSpPr/>
          <p:nvPr/>
        </p:nvSpPr>
        <p:spPr>
          <a:xfrm>
            <a:off x="434464" y="3713401"/>
            <a:ext cx="6604782" cy="1389221"/>
          </a:xfrm>
          <a:prstGeom prst="roundRect">
            <a:avLst>
              <a:gd name="adj" fmla="val 7899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F62A830F-0D21-704B-238E-02B66BF27DA3}"/>
              </a:ext>
            </a:extLst>
          </p:cNvPr>
          <p:cNvSpPr/>
          <p:nvPr/>
        </p:nvSpPr>
        <p:spPr>
          <a:xfrm>
            <a:off x="411604" y="3713401"/>
            <a:ext cx="91440" cy="1389221"/>
          </a:xfrm>
          <a:prstGeom prst="roundRect">
            <a:avLst>
              <a:gd name="adj" fmla="val 83846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6DF07AEA-2327-A344-467A-C2613585C521}"/>
              </a:ext>
            </a:extLst>
          </p:cNvPr>
          <p:cNvSpPr/>
          <p:nvPr/>
        </p:nvSpPr>
        <p:spPr>
          <a:xfrm>
            <a:off x="708427" y="3918784"/>
            <a:ext cx="277106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Community Impact</a:t>
            </a:r>
            <a:endParaRPr lang="en-US" sz="2000" dirty="0">
              <a:latin typeface="Bodoni MT" panose="02070603080606020203" pitchFamily="18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04DA136B-B3F6-B893-B37B-930F83B3376F}"/>
              </a:ext>
            </a:extLst>
          </p:cNvPr>
          <p:cNvSpPr/>
          <p:nvPr/>
        </p:nvSpPr>
        <p:spPr>
          <a:xfrm>
            <a:off x="708427" y="4313357"/>
            <a:ext cx="738687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See the collective power! Monitor community-wide carbon offset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percentages and total engaged students.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C44A801A-D2B4-EFA5-2D10-4F211F373F08}"/>
              </a:ext>
            </a:extLst>
          </p:cNvPr>
          <p:cNvSpPr/>
          <p:nvPr/>
        </p:nvSpPr>
        <p:spPr>
          <a:xfrm>
            <a:off x="411604" y="5943691"/>
            <a:ext cx="6679182" cy="1302663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5F8F7B7D-2120-EA27-873E-EF077B9E2104}"/>
              </a:ext>
            </a:extLst>
          </p:cNvPr>
          <p:cNvSpPr/>
          <p:nvPr/>
        </p:nvSpPr>
        <p:spPr>
          <a:xfrm>
            <a:off x="423601" y="5943691"/>
            <a:ext cx="102303" cy="1238174"/>
          </a:xfrm>
          <a:prstGeom prst="roundRect">
            <a:avLst>
              <a:gd name="adj" fmla="val 83846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CCB979D0-8A14-F15E-074C-30F85E05C24D}"/>
              </a:ext>
            </a:extLst>
          </p:cNvPr>
          <p:cNvSpPr/>
          <p:nvPr/>
        </p:nvSpPr>
        <p:spPr>
          <a:xfrm>
            <a:off x="554584" y="6149075"/>
            <a:ext cx="261342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Daily Engagement</a:t>
            </a:r>
            <a:endParaRPr lang="en-US" sz="2000" dirty="0">
              <a:latin typeface="Bodoni MT" panose="02070603080606020203" pitchFamily="18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4CF0280B-D1FC-085F-82F4-1713328D61A2}"/>
              </a:ext>
            </a:extLst>
          </p:cNvPr>
          <p:cNvSpPr/>
          <p:nvPr/>
        </p:nvSpPr>
        <p:spPr>
          <a:xfrm>
            <a:off x="554584" y="6543648"/>
            <a:ext cx="738687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Stay motivated with dynamic daily eco-challenges and an interactive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 Eco Points tracker.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5EEADCAC-16F5-5F1E-9FD5-697536EEEFC5}"/>
              </a:ext>
            </a:extLst>
          </p:cNvPr>
          <p:cNvSpPr/>
          <p:nvPr/>
        </p:nvSpPr>
        <p:spPr>
          <a:xfrm>
            <a:off x="2716778" y="8181422"/>
            <a:ext cx="7866221" cy="109728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667DA114-E237-2238-7C8D-4E2B5C1A8DCD}"/>
              </a:ext>
            </a:extLst>
          </p:cNvPr>
          <p:cNvSpPr/>
          <p:nvPr/>
        </p:nvSpPr>
        <p:spPr>
          <a:xfrm>
            <a:off x="2693918" y="8181422"/>
            <a:ext cx="91440" cy="1097280"/>
          </a:xfrm>
          <a:prstGeom prst="roundRect">
            <a:avLst>
              <a:gd name="adj" fmla="val 83846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94A10E0-5926-9C46-1B39-17470C462BF5}"/>
              </a:ext>
            </a:extLst>
          </p:cNvPr>
          <p:cNvSpPr/>
          <p:nvPr/>
        </p:nvSpPr>
        <p:spPr>
          <a:xfrm>
            <a:off x="2990741" y="8386805"/>
            <a:ext cx="30056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Friendly Competition</a:t>
            </a:r>
            <a:endParaRPr lang="en-US" sz="2000" dirty="0">
              <a:latin typeface="Bodoni MT" panose="02070603080606020203" pitchFamily="18" charset="0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F5AEA3D5-7D3D-0015-E476-F58D0312E2CB}"/>
              </a:ext>
            </a:extLst>
          </p:cNvPr>
          <p:cNvSpPr/>
          <p:nvPr/>
        </p:nvSpPr>
        <p:spPr>
          <a:xfrm>
            <a:off x="2990741" y="8781378"/>
            <a:ext cx="738687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Ascend the leaderboard and celebrate achievements with the top users.</a:t>
            </a: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36CC6B9-F3F1-1F87-0067-3B20CB273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29" y="3164972"/>
            <a:ext cx="9713430" cy="4741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utoShape 7">
            <a:extLst>
              <a:ext uri="{FF2B5EF4-FFF2-40B4-BE49-F238E27FC236}">
                <a16:creationId xmlns:a16="http://schemas.microsoft.com/office/drawing/2014/main" id="{5FF59184-4EBE-F131-1A5E-06E5F1BBC16C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9B1421E-AE7E-EF50-8C4B-85228B614C71}"/>
              </a:ext>
            </a:extLst>
          </p:cNvPr>
          <p:cNvSpPr/>
          <p:nvPr/>
        </p:nvSpPr>
        <p:spPr>
          <a:xfrm>
            <a:off x="3200400" y="850493"/>
            <a:ext cx="12725400" cy="120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5400" b="1" dirty="0"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EcoGames Arena: Learn Through Play</a:t>
            </a:r>
            <a:endParaRPr lang="en-US" sz="5400" dirty="0">
              <a:latin typeface="Bodoni MT" panose="02070603080606020203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6E00462-FE78-4525-3DD2-F580FB16E984}"/>
              </a:ext>
            </a:extLst>
          </p:cNvPr>
          <p:cNvSpPr/>
          <p:nvPr/>
        </p:nvSpPr>
        <p:spPr>
          <a:xfrm>
            <a:off x="8178018" y="2500457"/>
            <a:ext cx="8088868" cy="1842614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AB0C547-772E-824A-6F8E-C4E2667B6596}"/>
              </a:ext>
            </a:extLst>
          </p:cNvPr>
          <p:cNvSpPr/>
          <p:nvPr/>
        </p:nvSpPr>
        <p:spPr>
          <a:xfrm>
            <a:off x="8178018" y="2485217"/>
            <a:ext cx="8088868" cy="101214"/>
          </a:xfrm>
          <a:prstGeom prst="roundRect">
            <a:avLst>
              <a:gd name="adj" fmla="val 103868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3A729A53-4632-1266-85D5-1047085AC219}"/>
              </a:ext>
            </a:extLst>
          </p:cNvPr>
          <p:cNvSpPr/>
          <p:nvPr/>
        </p:nvSpPr>
        <p:spPr>
          <a:xfrm>
            <a:off x="11996352" y="2274358"/>
            <a:ext cx="452199" cy="750804"/>
          </a:xfrm>
          <a:prstGeom prst="roundRect">
            <a:avLst>
              <a:gd name="adj" fmla="val 202212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1BFA7279-D627-87B9-6042-B26A59AAA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1965" y="2387347"/>
            <a:ext cx="180856" cy="375403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C01062FA-FD10-A5EC-3F2D-81BB128C31B2}"/>
              </a:ext>
            </a:extLst>
          </p:cNvPr>
          <p:cNvSpPr/>
          <p:nvPr/>
        </p:nvSpPr>
        <p:spPr>
          <a:xfrm>
            <a:off x="8343991" y="2877290"/>
            <a:ext cx="3797737" cy="39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Easy: Waste Segregation Sorter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E3E5386-EB1F-5E16-8533-327A36687CE3}"/>
              </a:ext>
            </a:extLst>
          </p:cNvPr>
          <p:cNvSpPr/>
          <p:nvPr/>
        </p:nvSpPr>
        <p:spPr>
          <a:xfrm>
            <a:off x="8343991" y="3203163"/>
            <a:ext cx="7756922" cy="400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Master the basics of recycling and waste management in a fun,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 quick game.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65A87CE3-3DE2-B83E-5D85-CF1CB4C0C825}"/>
              </a:ext>
            </a:extLst>
          </p:cNvPr>
          <p:cNvSpPr/>
          <p:nvPr/>
        </p:nvSpPr>
        <p:spPr>
          <a:xfrm>
            <a:off x="8178018" y="3987072"/>
            <a:ext cx="8088868" cy="1842614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 sz="28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172946E0-0ABD-BA32-7544-B82119CEE6E5}"/>
              </a:ext>
            </a:extLst>
          </p:cNvPr>
          <p:cNvSpPr/>
          <p:nvPr/>
        </p:nvSpPr>
        <p:spPr>
          <a:xfrm>
            <a:off x="8178018" y="3971832"/>
            <a:ext cx="8088868" cy="101214"/>
          </a:xfrm>
          <a:prstGeom prst="roundRect">
            <a:avLst>
              <a:gd name="adj" fmla="val 103868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10994DD-C26F-F7AA-5805-68EDE52ECEBD}"/>
              </a:ext>
            </a:extLst>
          </p:cNvPr>
          <p:cNvSpPr/>
          <p:nvPr/>
        </p:nvSpPr>
        <p:spPr>
          <a:xfrm>
            <a:off x="11996352" y="3760972"/>
            <a:ext cx="452199" cy="750804"/>
          </a:xfrm>
          <a:prstGeom prst="roundRect">
            <a:avLst>
              <a:gd name="adj" fmla="val 202212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BF4B5AF8-A8C7-4AF3-D790-F2EBEE11E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1965" y="3873961"/>
            <a:ext cx="180856" cy="375403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8CDC5497-A657-5636-B5CC-A3252B09F9A9}"/>
              </a:ext>
            </a:extLst>
          </p:cNvPr>
          <p:cNvSpPr/>
          <p:nvPr/>
        </p:nvSpPr>
        <p:spPr>
          <a:xfrm>
            <a:off x="8343991" y="4363905"/>
            <a:ext cx="4434483" cy="39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Medium: Carbon Footprint Calculator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EA1BF8C0-BB1C-25EB-D5FD-88A9A6CBAC2D}"/>
              </a:ext>
            </a:extLst>
          </p:cNvPr>
          <p:cNvSpPr/>
          <p:nvPr/>
        </p:nvSpPr>
        <p:spPr>
          <a:xfrm>
            <a:off x="8343991" y="4689778"/>
            <a:ext cx="7756922" cy="400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Understand your environmental impact by making choices that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affect your virtual carbon footprint.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ACB67BC7-E983-618C-D2CD-FE39DCDEE21E}"/>
              </a:ext>
            </a:extLst>
          </p:cNvPr>
          <p:cNvSpPr/>
          <p:nvPr/>
        </p:nvSpPr>
        <p:spPr>
          <a:xfrm>
            <a:off x="8178018" y="5458446"/>
            <a:ext cx="8088868" cy="101214"/>
          </a:xfrm>
          <a:prstGeom prst="roundRect">
            <a:avLst>
              <a:gd name="adj" fmla="val 103868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FFAF685A-2D20-D6A4-5DD1-FA12560D42D5}"/>
              </a:ext>
            </a:extLst>
          </p:cNvPr>
          <p:cNvSpPr/>
          <p:nvPr/>
        </p:nvSpPr>
        <p:spPr>
          <a:xfrm>
            <a:off x="11996352" y="5247586"/>
            <a:ext cx="452199" cy="750804"/>
          </a:xfrm>
          <a:prstGeom prst="roundRect">
            <a:avLst>
              <a:gd name="adj" fmla="val 202212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D4713519-0BFE-F7C3-62D9-3D648611F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1965" y="5360576"/>
            <a:ext cx="180856" cy="375403"/>
          </a:xfrm>
          <a:prstGeom prst="rect">
            <a:avLst/>
          </a:prstGeom>
        </p:spPr>
      </p:pic>
      <p:sp>
        <p:nvSpPr>
          <p:cNvPr id="22" name="Text 14">
            <a:extLst>
              <a:ext uri="{FF2B5EF4-FFF2-40B4-BE49-F238E27FC236}">
                <a16:creationId xmlns:a16="http://schemas.microsoft.com/office/drawing/2014/main" id="{072B50A4-F7E3-0E8D-0214-AE0796137FBB}"/>
              </a:ext>
            </a:extLst>
          </p:cNvPr>
          <p:cNvSpPr/>
          <p:nvPr/>
        </p:nvSpPr>
        <p:spPr>
          <a:xfrm>
            <a:off x="8343991" y="5850519"/>
            <a:ext cx="4584502" cy="39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Hard: Virtual Tree Plantation Simulator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337FD644-0C79-D84F-6CAF-3326B89A8567}"/>
              </a:ext>
            </a:extLst>
          </p:cNvPr>
          <p:cNvSpPr/>
          <p:nvPr/>
        </p:nvSpPr>
        <p:spPr>
          <a:xfrm>
            <a:off x="8343991" y="6176392"/>
            <a:ext cx="7756922" cy="400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Experience the intricacies of ecosystem restoration and tree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planting in a detailed simulation.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24" name="Shape 16">
            <a:extLst>
              <a:ext uri="{FF2B5EF4-FFF2-40B4-BE49-F238E27FC236}">
                <a16:creationId xmlns:a16="http://schemas.microsoft.com/office/drawing/2014/main" id="{22C890CD-752E-9EFD-8BCA-20C0BF458E9F}"/>
              </a:ext>
            </a:extLst>
          </p:cNvPr>
          <p:cNvSpPr/>
          <p:nvPr/>
        </p:nvSpPr>
        <p:spPr>
          <a:xfrm>
            <a:off x="8178018" y="6960300"/>
            <a:ext cx="8088868" cy="1842614"/>
          </a:xfrm>
          <a:prstGeom prst="roundRect">
            <a:avLst>
              <a:gd name="adj" fmla="val 6592"/>
            </a:avLst>
          </a:prstGeom>
          <a:solidFill>
            <a:srgbClr val="FFFFFF"/>
          </a:solidFill>
          <a:ln/>
        </p:spPr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ECD7C00F-1D46-6DA1-ABEC-120E7C1E5E31}"/>
              </a:ext>
            </a:extLst>
          </p:cNvPr>
          <p:cNvSpPr/>
          <p:nvPr/>
        </p:nvSpPr>
        <p:spPr>
          <a:xfrm>
            <a:off x="8178018" y="6945060"/>
            <a:ext cx="8088868" cy="101214"/>
          </a:xfrm>
          <a:prstGeom prst="roundRect">
            <a:avLst>
              <a:gd name="adj" fmla="val 103868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2E3DC710-8023-C069-3BCC-DD38805CB802}"/>
              </a:ext>
            </a:extLst>
          </p:cNvPr>
          <p:cNvSpPr/>
          <p:nvPr/>
        </p:nvSpPr>
        <p:spPr>
          <a:xfrm>
            <a:off x="11996352" y="6734201"/>
            <a:ext cx="452199" cy="750804"/>
          </a:xfrm>
          <a:prstGeom prst="roundRect">
            <a:avLst>
              <a:gd name="adj" fmla="val 202212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A56A2F0E-35AD-D90E-345B-D2AFAB07F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31965" y="6847190"/>
            <a:ext cx="180856" cy="375403"/>
          </a:xfrm>
          <a:prstGeom prst="rect">
            <a:avLst/>
          </a:prstGeom>
        </p:spPr>
      </p:pic>
      <p:sp>
        <p:nvSpPr>
          <p:cNvPr id="28" name="Text 19">
            <a:extLst>
              <a:ext uri="{FF2B5EF4-FFF2-40B4-BE49-F238E27FC236}">
                <a16:creationId xmlns:a16="http://schemas.microsoft.com/office/drawing/2014/main" id="{FEDED441-54AF-2153-194D-387B161FFD45}"/>
              </a:ext>
            </a:extLst>
          </p:cNvPr>
          <p:cNvSpPr/>
          <p:nvPr/>
        </p:nvSpPr>
        <p:spPr>
          <a:xfrm>
            <a:off x="8343991" y="7337133"/>
            <a:ext cx="4421505" cy="39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Expert: Climate Crisis Strategy Game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8721798E-18E4-D00E-5FAD-CE1AA46DB3EF}"/>
              </a:ext>
            </a:extLst>
          </p:cNvPr>
          <p:cNvSpPr/>
          <p:nvPr/>
        </p:nvSpPr>
        <p:spPr>
          <a:xfrm>
            <a:off x="8343991" y="7663006"/>
            <a:ext cx="7756922" cy="400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Tackle complex global climate issues, making strategic decisions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Bell MT" panose="02020503060305020303" pitchFamily="18" charset="0"/>
                <a:ea typeface="Open Sans" pitchFamily="34" charset="-122"/>
                <a:cs typeface="Open Sans" pitchFamily="34" charset="-120"/>
              </a:rPr>
              <a:t>to avert environmental disaster.</a:t>
            </a:r>
            <a:endParaRPr lang="en-US" sz="2000" dirty="0">
              <a:latin typeface="Bell MT" panose="02020503060305020303" pitchFamily="18" charset="0"/>
            </a:endParaRPr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F18CB935-B274-8B8E-B0AF-F9F97ECDD046}"/>
              </a:ext>
            </a:extLst>
          </p:cNvPr>
          <p:cNvSpPr/>
          <p:nvPr/>
        </p:nvSpPr>
        <p:spPr>
          <a:xfrm>
            <a:off x="8178018" y="8239626"/>
            <a:ext cx="8088868" cy="400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600" dirty="0"/>
          </a:p>
        </p:txBody>
      </p:sp>
      <p:pic>
        <p:nvPicPr>
          <p:cNvPr id="34" name="Picture 33" descr="A screenshot of a game&#10;&#10;AI-generated content may be incorrect.">
            <a:extLst>
              <a:ext uri="{FF2B5EF4-FFF2-40B4-BE49-F238E27FC236}">
                <a16:creationId xmlns:a16="http://schemas.microsoft.com/office/drawing/2014/main" id="{CE4607DF-42DA-FBCE-F789-120E4A58CF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2" y="2762750"/>
            <a:ext cx="6924675" cy="561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AutoShape 6">
            <a:extLst>
              <a:ext uri="{FF2B5EF4-FFF2-40B4-BE49-F238E27FC236}">
                <a16:creationId xmlns:a16="http://schemas.microsoft.com/office/drawing/2014/main" id="{F325CACF-6117-7A2F-932B-B8A260E2811A}"/>
              </a:ext>
            </a:extLst>
          </p:cNvPr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22" grpId="0" animBg="1"/>
      <p:bldP spid="23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EEDDE56-3169-8FE4-910B-361807AB66B5}"/>
              </a:ext>
            </a:extLst>
          </p:cNvPr>
          <p:cNvSpPr/>
          <p:nvPr/>
        </p:nvSpPr>
        <p:spPr>
          <a:xfrm>
            <a:off x="2217972" y="986900"/>
            <a:ext cx="13852056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EcoChallenges Hub: Real-World Action, Real Impact</a:t>
            </a:r>
            <a:endParaRPr lang="en-US" sz="5400" dirty="0">
              <a:latin typeface="Bodoni MT" panose="02070603080606020203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D217640-4D94-F0AF-9DCB-64B853383C7B}"/>
              </a:ext>
            </a:extLst>
          </p:cNvPr>
          <p:cNvSpPr/>
          <p:nvPr/>
        </p:nvSpPr>
        <p:spPr>
          <a:xfrm>
            <a:off x="620673" y="3070186"/>
            <a:ext cx="180142" cy="810697"/>
          </a:xfrm>
          <a:prstGeom prst="roundRect">
            <a:avLst>
              <a:gd name="adj" fmla="val 4200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C7539F5-C6E5-D33E-B0F4-9AE8BF1EC073}"/>
              </a:ext>
            </a:extLst>
          </p:cNvPr>
          <p:cNvSpPr/>
          <p:nvPr/>
        </p:nvSpPr>
        <p:spPr>
          <a:xfrm>
            <a:off x="440531" y="2951957"/>
            <a:ext cx="540425" cy="540425"/>
          </a:xfrm>
          <a:prstGeom prst="roundRect">
            <a:avLst>
              <a:gd name="adj" fmla="val 84600"/>
            </a:avLst>
          </a:prstGeom>
          <a:solidFill>
            <a:schemeClr val="bg1">
              <a:lumMod val="65000"/>
            </a:schemeClr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 sz="32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5659E009-55CE-0AE7-588B-A4B7217C2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67" y="3053280"/>
            <a:ext cx="270153" cy="3377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E181AC4A-F58C-14F3-DB19-0D9B46CAC5DA}"/>
              </a:ext>
            </a:extLst>
          </p:cNvPr>
          <p:cNvSpPr/>
          <p:nvPr/>
        </p:nvSpPr>
        <p:spPr>
          <a:xfrm>
            <a:off x="1161097" y="2980175"/>
            <a:ext cx="24022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Diverse Missions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B9A62EF9-D8FF-41FB-36C8-2115D58F03CF}"/>
              </a:ext>
            </a:extLst>
          </p:cNvPr>
          <p:cNvSpPr/>
          <p:nvPr/>
        </p:nvSpPr>
        <p:spPr>
          <a:xfrm>
            <a:off x="1161097" y="3369748"/>
            <a:ext cx="716232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Engage in daily, weekly, or monthly missions designed to foster sustainable habits.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87BC47C5-0155-D18E-F433-98F5C9F9854F}"/>
              </a:ext>
            </a:extLst>
          </p:cNvPr>
          <p:cNvSpPr/>
          <p:nvPr/>
        </p:nvSpPr>
        <p:spPr>
          <a:xfrm>
            <a:off x="890825" y="4331296"/>
            <a:ext cx="180142" cy="1055846"/>
          </a:xfrm>
          <a:prstGeom prst="roundRect">
            <a:avLst>
              <a:gd name="adj" fmla="val 4200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520BB3B-6FB5-44A7-455A-1FE84A924187}"/>
              </a:ext>
            </a:extLst>
          </p:cNvPr>
          <p:cNvSpPr/>
          <p:nvPr/>
        </p:nvSpPr>
        <p:spPr>
          <a:xfrm>
            <a:off x="710684" y="4213067"/>
            <a:ext cx="540425" cy="540425"/>
          </a:xfrm>
          <a:prstGeom prst="roundRect">
            <a:avLst>
              <a:gd name="adj" fmla="val 84600"/>
            </a:avLst>
          </a:prstGeom>
          <a:solidFill>
            <a:schemeClr val="bg1">
              <a:lumMod val="65000"/>
            </a:schemeClr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6E80F363-EB0F-F5D4-987A-577D68F12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" y="4314390"/>
            <a:ext cx="270153" cy="33778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4EF5CD31-C141-5BCF-66EC-D869F5AFB476}"/>
              </a:ext>
            </a:extLst>
          </p:cNvPr>
          <p:cNvSpPr/>
          <p:nvPr/>
        </p:nvSpPr>
        <p:spPr>
          <a:xfrm>
            <a:off x="1431250" y="4241285"/>
            <a:ext cx="302156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Collaborative Efforts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0095CDF6-927F-50D3-C1B7-A71A91878584}"/>
              </a:ext>
            </a:extLst>
          </p:cNvPr>
          <p:cNvSpPr/>
          <p:nvPr/>
        </p:nvSpPr>
        <p:spPr>
          <a:xfrm>
            <a:off x="1431250" y="4630858"/>
            <a:ext cx="689217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Join team challenges like planting trees, organizing beach cleanups, or starting organic gardens.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3AEA4FBC-0D0A-3910-F522-1D856A5FBFE1}"/>
              </a:ext>
            </a:extLst>
          </p:cNvPr>
          <p:cNvSpPr/>
          <p:nvPr/>
        </p:nvSpPr>
        <p:spPr>
          <a:xfrm>
            <a:off x="1161097" y="5837556"/>
            <a:ext cx="180142" cy="1055846"/>
          </a:xfrm>
          <a:prstGeom prst="roundRect">
            <a:avLst>
              <a:gd name="adj" fmla="val 4200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4BC6B0FC-6011-DA63-ED69-9FDC4FF438F9}"/>
              </a:ext>
            </a:extLst>
          </p:cNvPr>
          <p:cNvSpPr/>
          <p:nvPr/>
        </p:nvSpPr>
        <p:spPr>
          <a:xfrm>
            <a:off x="980956" y="5719327"/>
            <a:ext cx="540425" cy="540425"/>
          </a:xfrm>
          <a:prstGeom prst="roundRect">
            <a:avLst>
              <a:gd name="adj" fmla="val 84600"/>
            </a:avLst>
          </a:prstGeom>
          <a:solidFill>
            <a:schemeClr val="bg1">
              <a:lumMod val="65000"/>
            </a:schemeClr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75C1565E-A4D7-1B4E-64BA-6AD6231CA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092" y="5820649"/>
            <a:ext cx="270153" cy="337780"/>
          </a:xfrm>
          <a:prstGeom prst="rect">
            <a:avLst/>
          </a:prstGeom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9CBC44E4-ABB8-F355-1973-C91C8BD40FC9}"/>
              </a:ext>
            </a:extLst>
          </p:cNvPr>
          <p:cNvSpPr/>
          <p:nvPr/>
        </p:nvSpPr>
        <p:spPr>
          <a:xfrm>
            <a:off x="1701522" y="5747545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Verified Impact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30A23C21-2F28-1CA8-9A0C-36A1A3DD0C02}"/>
              </a:ext>
            </a:extLst>
          </p:cNvPr>
          <p:cNvSpPr/>
          <p:nvPr/>
        </p:nvSpPr>
        <p:spPr>
          <a:xfrm>
            <a:off x="1701522" y="6137117"/>
            <a:ext cx="662189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Prove your participation with photo uploads and location tagging for a robust verification system.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F159F704-00C9-0EF4-FE17-23C2E976480B}"/>
              </a:ext>
            </a:extLst>
          </p:cNvPr>
          <p:cNvSpPr/>
          <p:nvPr/>
        </p:nvSpPr>
        <p:spPr>
          <a:xfrm>
            <a:off x="1431369" y="7343816"/>
            <a:ext cx="180142" cy="1055846"/>
          </a:xfrm>
          <a:prstGeom prst="roundRect">
            <a:avLst>
              <a:gd name="adj" fmla="val 4200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C9E3D760-A17E-A288-F2D5-F81E0F446BC5}"/>
              </a:ext>
            </a:extLst>
          </p:cNvPr>
          <p:cNvSpPr/>
          <p:nvPr/>
        </p:nvSpPr>
        <p:spPr>
          <a:xfrm>
            <a:off x="1251228" y="7225587"/>
            <a:ext cx="540425" cy="540425"/>
          </a:xfrm>
          <a:prstGeom prst="roundRect">
            <a:avLst>
              <a:gd name="adj" fmla="val 84600"/>
            </a:avLst>
          </a:prstGeom>
          <a:solidFill>
            <a:schemeClr val="bg1">
              <a:lumMod val="65000"/>
            </a:schemeClr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3F92563E-7ECB-61B5-CE33-FAC2EC3A2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364" y="7326909"/>
            <a:ext cx="270153" cy="337780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27DDD058-7C82-2C77-21EF-B4FA052C0BA6}"/>
              </a:ext>
            </a:extLst>
          </p:cNvPr>
          <p:cNvSpPr/>
          <p:nvPr/>
        </p:nvSpPr>
        <p:spPr>
          <a:xfrm>
            <a:off x="1971794" y="7253805"/>
            <a:ext cx="293060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Bodoni MT" panose="02070603080606020203" pitchFamily="18" charset="0"/>
                <a:ea typeface="Unbounded Bold" pitchFamily="34" charset="-122"/>
                <a:cs typeface="Unbounded Bold" pitchFamily="34" charset="-120"/>
              </a:rPr>
              <a:t>Meaningful Rewards</a:t>
            </a:r>
            <a:endParaRPr lang="en-US" sz="2800" dirty="0">
              <a:latin typeface="Bodoni MT" panose="02070603080606020203" pitchFamily="18" charset="0"/>
            </a:endParaRPr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A64004F6-2D2F-33E1-E052-64A45253B20D}"/>
              </a:ext>
            </a:extLst>
          </p:cNvPr>
          <p:cNvSpPr/>
          <p:nvPr/>
        </p:nvSpPr>
        <p:spPr>
          <a:xfrm>
            <a:off x="1971794" y="7643377"/>
            <a:ext cx="6351627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Earn points and exclusive rewards for every completed challenge, reinforcing positive behavior.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B2EBBD-54C7-CF9B-CF36-A68EFA9D1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9" y="3960705"/>
            <a:ext cx="7381875" cy="5200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214256" y="9019603"/>
            <a:ext cx="1271574" cy="81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3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8C836FE-D1AB-D8B4-F5DA-02BEE3C7431F}"/>
              </a:ext>
            </a:extLst>
          </p:cNvPr>
          <p:cNvSpPr/>
          <p:nvPr/>
        </p:nvSpPr>
        <p:spPr>
          <a:xfrm>
            <a:off x="1170906" y="1476695"/>
            <a:ext cx="8449280" cy="187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5400" b="1" dirty="0"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Plant Disease Recognizer: AI for Healthy Flora</a:t>
            </a:r>
            <a:endParaRPr lang="en-US" sz="5400" dirty="0">
              <a:latin typeface="Bell MT" panose="02020503060305020303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42EB26A-257D-CBBF-3EC2-0E4969F7A3F7}"/>
              </a:ext>
            </a:extLst>
          </p:cNvPr>
          <p:cNvSpPr/>
          <p:nvPr/>
        </p:nvSpPr>
        <p:spPr>
          <a:xfrm>
            <a:off x="1328847" y="3778352"/>
            <a:ext cx="7743587" cy="1518523"/>
          </a:xfrm>
          <a:prstGeom prst="roundRect">
            <a:avLst>
              <a:gd name="adj" fmla="val 553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41099EF-B4FD-EA3E-5604-34CE27F4D5FE}"/>
              </a:ext>
            </a:extLst>
          </p:cNvPr>
          <p:cNvSpPr/>
          <p:nvPr/>
        </p:nvSpPr>
        <p:spPr>
          <a:xfrm>
            <a:off x="1389966" y="3824072"/>
            <a:ext cx="800219" cy="1472803"/>
          </a:xfrm>
          <a:prstGeom prst="roundRect">
            <a:avLst>
              <a:gd name="adj" fmla="val 7073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507C92D-1D1B-B748-6622-6FCFF9564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928" y="4350090"/>
            <a:ext cx="300038" cy="37504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190AAF8C-E20A-85AC-F5B4-769CB3465734}"/>
              </a:ext>
            </a:extLst>
          </p:cNvPr>
          <p:cNvSpPr/>
          <p:nvPr/>
        </p:nvSpPr>
        <p:spPr>
          <a:xfrm>
            <a:off x="2351951" y="4001237"/>
            <a:ext cx="323850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Effortless Diagnosis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B75957D-D77B-253C-C5C0-6E26D715D8A3}"/>
              </a:ext>
            </a:extLst>
          </p:cNvPr>
          <p:cNvSpPr/>
          <p:nvPr/>
        </p:nvSpPr>
        <p:spPr>
          <a:xfrm>
            <a:off x="2351951" y="4433910"/>
            <a:ext cx="669762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Simply upload a photo of your plant for instant AI-powered disease detection.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5901C52A-6FF5-28C9-D7B6-88E5FB8028B3}"/>
              </a:ext>
            </a:extLst>
          </p:cNvPr>
          <p:cNvSpPr/>
          <p:nvPr/>
        </p:nvSpPr>
        <p:spPr>
          <a:xfrm>
            <a:off x="1328847" y="5496900"/>
            <a:ext cx="7743587" cy="1518523"/>
          </a:xfrm>
          <a:prstGeom prst="roundRect">
            <a:avLst>
              <a:gd name="adj" fmla="val 553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1C4BA70C-3FA2-86CB-0445-448F196B367A}"/>
              </a:ext>
            </a:extLst>
          </p:cNvPr>
          <p:cNvSpPr/>
          <p:nvPr/>
        </p:nvSpPr>
        <p:spPr>
          <a:xfrm>
            <a:off x="1351707" y="5519760"/>
            <a:ext cx="800219" cy="1472803"/>
          </a:xfrm>
          <a:prstGeom prst="roundRect">
            <a:avLst>
              <a:gd name="adj" fmla="val 7073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6B4AC6E7-BCDE-4D1A-937B-3B4497594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928" y="6068638"/>
            <a:ext cx="300038" cy="375047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F8AD59D6-59DB-66E8-D494-7051C835AD4E}"/>
              </a:ext>
            </a:extLst>
          </p:cNvPr>
          <p:cNvSpPr/>
          <p:nvPr/>
        </p:nvSpPr>
        <p:spPr>
          <a:xfrm>
            <a:off x="2351951" y="5719785"/>
            <a:ext cx="3790236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Detailed Disease Insight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1BE84A3B-6BC7-50FD-E02D-C1596C7D6BF9}"/>
              </a:ext>
            </a:extLst>
          </p:cNvPr>
          <p:cNvSpPr/>
          <p:nvPr/>
        </p:nvSpPr>
        <p:spPr>
          <a:xfrm>
            <a:off x="2351951" y="6152458"/>
            <a:ext cx="669762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Get comprehensive information on detected diseases, including symptoms and causes.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8B657899-431E-D1E9-7A56-4EE1401970FD}"/>
              </a:ext>
            </a:extLst>
          </p:cNvPr>
          <p:cNvSpPr/>
          <p:nvPr/>
        </p:nvSpPr>
        <p:spPr>
          <a:xfrm>
            <a:off x="1328847" y="7215448"/>
            <a:ext cx="7743587" cy="1518523"/>
          </a:xfrm>
          <a:prstGeom prst="roundRect">
            <a:avLst>
              <a:gd name="adj" fmla="val 553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C9815D29-7994-0DBD-8697-B3D24533E0D1}"/>
              </a:ext>
            </a:extLst>
          </p:cNvPr>
          <p:cNvSpPr/>
          <p:nvPr/>
        </p:nvSpPr>
        <p:spPr>
          <a:xfrm>
            <a:off x="1351707" y="7238308"/>
            <a:ext cx="800219" cy="1472803"/>
          </a:xfrm>
          <a:prstGeom prst="roundRect">
            <a:avLst>
              <a:gd name="adj" fmla="val 7073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17740491-556F-0CBA-AF3B-DEECE3B24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928" y="7787186"/>
            <a:ext cx="300038" cy="375047"/>
          </a:xfrm>
          <a:prstGeom prst="rect">
            <a:avLst/>
          </a:prstGeom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1602120F-D486-282E-308A-8538898F4046}"/>
              </a:ext>
            </a:extLst>
          </p:cNvPr>
          <p:cNvSpPr/>
          <p:nvPr/>
        </p:nvSpPr>
        <p:spPr>
          <a:xfrm>
            <a:off x="2351951" y="7438333"/>
            <a:ext cx="304740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ell MT" panose="02020503060305020303" pitchFamily="18" charset="0"/>
                <a:ea typeface="Unbounded Bold" pitchFamily="34" charset="-122"/>
                <a:cs typeface="Unbounded Bold" pitchFamily="34" charset="-120"/>
              </a:rPr>
              <a:t>Effective Remedies</a:t>
            </a: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0A2852D2-73D0-4DD5-D0A7-290D68B24D96}"/>
              </a:ext>
            </a:extLst>
          </p:cNvPr>
          <p:cNvSpPr/>
          <p:nvPr/>
        </p:nvSpPr>
        <p:spPr>
          <a:xfrm>
            <a:off x="2351951" y="7871006"/>
            <a:ext cx="669762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Bodoni MT" panose="02070603080606020203" pitchFamily="18" charset="0"/>
                <a:ea typeface="Open Sans" pitchFamily="34" charset="-122"/>
                <a:cs typeface="Open Sans" pitchFamily="34" charset="-120"/>
              </a:rPr>
              <a:t>Receive suggested organic and chemical solutions tailored to your plant's needs.</a:t>
            </a:r>
            <a:endParaRPr lang="en-US" sz="2400" dirty="0">
              <a:latin typeface="Bodoni MT" panose="02070603080606020203" pitchFamily="18" charset="0"/>
            </a:endParaRPr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CC103253-53A6-8247-A2EE-060491A43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6600" y="597515"/>
            <a:ext cx="5486400" cy="8231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922</Words>
  <Application>Microsoft Office PowerPoint</Application>
  <PresentationFormat>Custom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Bahnschrift SemiBold SemiConden</vt:lpstr>
      <vt:lpstr>Calibri</vt:lpstr>
      <vt:lpstr>Aptos</vt:lpstr>
      <vt:lpstr>Open Sans</vt:lpstr>
      <vt:lpstr>Garet Bold</vt:lpstr>
      <vt:lpstr>Merriweather</vt:lpstr>
      <vt:lpstr>Bell MT</vt:lpstr>
      <vt:lpstr>Arial</vt:lpstr>
      <vt:lpstr>STXihei</vt:lpstr>
      <vt:lpstr>Unbounded Bold</vt:lpstr>
      <vt:lpstr>Bodoni MT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Professional Project Presentation</dc:title>
  <dc:creator>Jatin Gupta</dc:creator>
  <cp:lastModifiedBy>Jatin Gupta</cp:lastModifiedBy>
  <cp:revision>12</cp:revision>
  <dcterms:created xsi:type="dcterms:W3CDTF">2006-08-16T00:00:00Z</dcterms:created>
  <dcterms:modified xsi:type="dcterms:W3CDTF">2025-10-04T02:15:49Z</dcterms:modified>
  <dc:identifier>DAG0t-91W5g</dc:identifier>
</cp:coreProperties>
</file>